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83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7" r:id="rId26"/>
    <p:sldId id="288" r:id="rId27"/>
    <p:sldId id="28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88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870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36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37700" y="4473500"/>
            <a:ext cx="149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By Shai Aharon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13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Depth </a:t>
            </a:r>
            <a:r>
              <a:rPr lang="en" dirty="0"/>
              <a:t>by Stereo</a:t>
            </a:r>
            <a:endParaRPr dirty="0"/>
          </a:p>
        </p:txBody>
      </p:sp>
      <p:sp>
        <p:nvSpPr>
          <p:cNvPr id="4" name="Google Shape;57;p13"/>
          <p:cNvSpPr txBox="1"/>
          <p:nvPr/>
        </p:nvSpPr>
        <p:spPr>
          <a:xfrm>
            <a:off x="7329054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Now with cameras</a:t>
            </a:r>
            <a:endParaRPr b="1" dirty="0"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5900" y="1074075"/>
            <a:ext cx="42862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5416925" y="1608740"/>
            <a:ext cx="2305796" cy="2483010"/>
          </a:xfrm>
          <a:custGeom>
            <a:avLst/>
            <a:gdLst/>
            <a:ahLst/>
            <a:cxnLst/>
            <a:rect l="l" t="t" r="r" b="b"/>
            <a:pathLst>
              <a:path w="68876" h="73310" extrusionOk="0">
                <a:moveTo>
                  <a:pt x="31039" y="0"/>
                </a:moveTo>
                <a:lnTo>
                  <a:pt x="0" y="73014"/>
                </a:lnTo>
                <a:lnTo>
                  <a:pt x="68876" y="73310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/>
          <p:nvPr/>
        </p:nvSpPr>
        <p:spPr>
          <a:xfrm>
            <a:off x="311700" y="1074075"/>
            <a:ext cx="40163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green and the red triangle are similar.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5682970" y="1603650"/>
            <a:ext cx="1721900" cy="1832750"/>
          </a:xfrm>
          <a:custGeom>
            <a:avLst/>
            <a:gdLst/>
            <a:ahLst/>
            <a:cxnLst/>
            <a:rect l="l" t="t" r="r" b="b"/>
            <a:pathLst>
              <a:path w="68876" h="73310" extrusionOk="0">
                <a:moveTo>
                  <a:pt x="31039" y="0"/>
                </a:moveTo>
                <a:lnTo>
                  <a:pt x="0" y="73014"/>
                </a:lnTo>
                <a:lnTo>
                  <a:pt x="68876" y="73310"/>
                </a:ln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39D2F13-2693-4A73-A46B-59C4023A7491}"/>
              </a:ext>
            </a:extLst>
          </p:cNvPr>
          <p:cNvSpPr/>
          <p:nvPr/>
        </p:nvSpPr>
        <p:spPr>
          <a:xfrm rot="16200000" flipH="1">
            <a:off x="6268216" y="2582356"/>
            <a:ext cx="259305" cy="201400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AF112-33DC-47B8-BD4D-2698EFBC9DEE}"/>
                  </a:ext>
                </a:extLst>
              </p:cNvPr>
              <p:cNvSpPr txBox="1"/>
              <p:nvPr/>
            </p:nvSpPr>
            <p:spPr>
              <a:xfrm>
                <a:off x="6174876" y="3426623"/>
                <a:ext cx="6141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AF112-33DC-47B8-BD4D-2698EFBC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76" y="3426623"/>
                <a:ext cx="61414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D72-1DCC-4F57-B8A2-090CCD6B568F}"/>
                  </a:ext>
                </a:extLst>
              </p:cNvPr>
              <p:cNvSpPr txBox="1"/>
              <p:nvPr/>
            </p:nvSpPr>
            <p:spPr>
              <a:xfrm>
                <a:off x="2731287" y="4091750"/>
                <a:ext cx="2400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u="sng" dirty="0">
                    <a:cs typeface="+mn-cs"/>
                  </a:rPr>
                  <a:t>Note</a:t>
                </a:r>
                <a:r>
                  <a:rPr lang="en-US" sz="1200" b="1" u="sng" dirty="0" smtClean="0">
                    <a:cs typeface="+mn-cs"/>
                  </a:rPr>
                  <a:t>:</a:t>
                </a:r>
                <a:r>
                  <a:rPr lang="en-US" sz="1200" b="1" dirty="0" smtClean="0"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+mn-cs"/>
                      </a:rPr>
                      <m:t>′</m:t>
                    </m:r>
                  </m:oMath>
                </a14:m>
                <a:r>
                  <a:rPr lang="en-US" sz="1200" dirty="0">
                    <a:cs typeface="+mn-cs"/>
                  </a:rPr>
                  <a:t> </a:t>
                </a:r>
                <a:r>
                  <a:rPr lang="en-US" sz="1200" i="1" dirty="0">
                    <a:cs typeface="+mn-cs"/>
                  </a:rPr>
                  <a:t>are the distances from the pixels to the camera’s focal point (center of the image)</a:t>
                </a:r>
                <a:endParaRPr lang="en-IL" sz="1200" i="1" dirty="0"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D72-1DCC-4F57-B8A2-090CCD6B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87" y="4091750"/>
                <a:ext cx="2400962" cy="646331"/>
              </a:xfrm>
              <a:prstGeom prst="rect">
                <a:avLst/>
              </a:prstGeom>
              <a:blipFill>
                <a:blip r:embed="rId6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65;p22"/>
          <p:cNvSpPr/>
          <p:nvPr/>
        </p:nvSpPr>
        <p:spPr>
          <a:xfrm>
            <a:off x="1166900" y="3902719"/>
            <a:ext cx="1564387" cy="697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4AA37-2FBB-4E1E-8549-623E6C5A53B7}"/>
                  </a:ext>
                </a:extLst>
              </p:cNvPr>
              <p:cNvSpPr txBox="1"/>
              <p:nvPr/>
            </p:nvSpPr>
            <p:spPr>
              <a:xfrm>
                <a:off x="1355610" y="1603650"/>
                <a:ext cx="2775247" cy="2996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𝑧𝐵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𝑓𝐵</m:t>
                      </m:r>
                    </m:oMath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𝑓𝐵</m:t>
                      </m:r>
                    </m:oMath>
                    <m:oMath xmlns:m="http://schemas.openxmlformats.org/officeDocument/2006/math"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𝒇𝑩</m:t>
                          </m:r>
                        </m:num>
                        <m:den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19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4AA37-2FBB-4E1E-8549-623E6C5A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10" y="1603650"/>
                <a:ext cx="2775247" cy="2996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93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Disparity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4351450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600"/>
                  </a:spcAft>
                  <a:buSzPts val="1800"/>
                  <a:buNone/>
                </a:pPr>
                <a:r>
                  <a:rPr lang="en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" dirty="0"/>
                  <a:t> is called the ‘</a:t>
                </a:r>
                <a:r>
                  <a:rPr lang="en" i="1" dirty="0"/>
                  <a:t>Disparity’</a:t>
                </a:r>
                <a:r>
                  <a:rPr lang="en" dirty="0"/>
                  <a:t> and is inverse proportionality to the depth.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600"/>
                  </a:spcAft>
                  <a:buSzPts val="1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b="1" dirty="0"/>
              </a:p>
            </p:txBody>
          </p:sp>
        </mc:Choice>
        <mc:Fallback xmlns="">
          <p:sp>
            <p:nvSpPr>
              <p:cNvPr id="172" name="Google Shape;172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4351450" cy="3416400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Google Shape;175;p23"/>
          <p:cNvSpPr/>
          <p:nvPr/>
        </p:nvSpPr>
        <p:spPr>
          <a:xfrm>
            <a:off x="4855275" y="3429000"/>
            <a:ext cx="1093750" cy="7400"/>
          </a:xfrm>
          <a:custGeom>
            <a:avLst/>
            <a:gdLst/>
            <a:ahLst/>
            <a:cxnLst/>
            <a:rect l="l" t="t" r="r" b="b"/>
            <a:pathLst>
              <a:path w="43750" h="296" extrusionOk="0">
                <a:moveTo>
                  <a:pt x="0" y="296"/>
                </a:moveTo>
                <a:lnTo>
                  <a:pt x="4375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/>
          <p:nvPr/>
        </p:nvSpPr>
        <p:spPr>
          <a:xfrm>
            <a:off x="7180375" y="3429000"/>
            <a:ext cx="1093750" cy="7400"/>
          </a:xfrm>
          <a:custGeom>
            <a:avLst/>
            <a:gdLst/>
            <a:ahLst/>
            <a:cxnLst/>
            <a:rect l="l" t="t" r="r" b="b"/>
            <a:pathLst>
              <a:path w="43750" h="296" extrusionOk="0">
                <a:moveTo>
                  <a:pt x="0" y="296"/>
                </a:moveTo>
                <a:lnTo>
                  <a:pt x="4375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3"/>
          <p:cNvSpPr/>
          <p:nvPr/>
        </p:nvSpPr>
        <p:spPr>
          <a:xfrm>
            <a:off x="5389175" y="4076550"/>
            <a:ext cx="2377813" cy="7400"/>
          </a:xfrm>
          <a:custGeom>
            <a:avLst/>
            <a:gdLst/>
            <a:ahLst/>
            <a:cxnLst/>
            <a:rect l="l" t="t" r="r" b="b"/>
            <a:pathLst>
              <a:path w="43750" h="296" extrusionOk="0">
                <a:moveTo>
                  <a:pt x="0" y="296"/>
                </a:moveTo>
                <a:lnTo>
                  <a:pt x="4375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3"/>
          <p:cNvSpPr txBox="1"/>
          <p:nvPr/>
        </p:nvSpPr>
        <p:spPr>
          <a:xfrm>
            <a:off x="5949025" y="4411875"/>
            <a:ext cx="13080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061043" y="3418351"/>
            <a:ext cx="13080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Frame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7968325" y="3529675"/>
            <a:ext cx="13080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Frame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324550" y="4052950"/>
            <a:ext cx="68400" cy="68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7742000" y="4046050"/>
            <a:ext cx="68400" cy="68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410025" y="2333550"/>
            <a:ext cx="238200" cy="2382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3"/>
          <p:cNvCxnSpPr>
            <a:stCxn id="181" idx="6"/>
            <a:endCxn id="183" idx="4"/>
          </p:cNvCxnSpPr>
          <p:nvPr/>
        </p:nvCxnSpPr>
        <p:spPr>
          <a:xfrm rot="10800000" flipH="1">
            <a:off x="5392950" y="2571850"/>
            <a:ext cx="1136100" cy="15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3"/>
          <p:cNvCxnSpPr>
            <a:stCxn id="182" idx="1"/>
            <a:endCxn id="183" idx="4"/>
          </p:cNvCxnSpPr>
          <p:nvPr/>
        </p:nvCxnSpPr>
        <p:spPr>
          <a:xfrm rot="10800000">
            <a:off x="6529217" y="2571667"/>
            <a:ext cx="1222800" cy="14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23"/>
          <p:cNvSpPr/>
          <p:nvPr/>
        </p:nvSpPr>
        <p:spPr>
          <a:xfrm>
            <a:off x="5567550" y="728838"/>
            <a:ext cx="238200" cy="2382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3"/>
          <p:cNvCxnSpPr>
            <a:stCxn id="181" idx="1"/>
            <a:endCxn id="186" idx="4"/>
          </p:cNvCxnSpPr>
          <p:nvPr/>
        </p:nvCxnSpPr>
        <p:spPr>
          <a:xfrm rot="10800000" flipH="1">
            <a:off x="5334567" y="966967"/>
            <a:ext cx="352200" cy="30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23"/>
          <p:cNvCxnSpPr>
            <a:stCxn id="182" idx="1"/>
            <a:endCxn id="186" idx="4"/>
          </p:cNvCxnSpPr>
          <p:nvPr/>
        </p:nvCxnSpPr>
        <p:spPr>
          <a:xfrm rot="10800000">
            <a:off x="5686517" y="966967"/>
            <a:ext cx="2065500" cy="30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7228425" y="3415125"/>
            <a:ext cx="538500" cy="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23"/>
          <p:cNvCxnSpPr>
            <a:stCxn id="183" idx="4"/>
          </p:cNvCxnSpPr>
          <p:nvPr/>
        </p:nvCxnSpPr>
        <p:spPr>
          <a:xfrm>
            <a:off x="6529125" y="2571750"/>
            <a:ext cx="0" cy="15075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3"/>
          <p:cNvCxnSpPr/>
          <p:nvPr/>
        </p:nvCxnSpPr>
        <p:spPr>
          <a:xfrm rot="10800000" flipH="1">
            <a:off x="5356900" y="3391175"/>
            <a:ext cx="56400" cy="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3"/>
          <p:cNvCxnSpPr>
            <a:stCxn id="186" idx="4"/>
          </p:cNvCxnSpPr>
          <p:nvPr/>
        </p:nvCxnSpPr>
        <p:spPr>
          <a:xfrm>
            <a:off x="5686650" y="967038"/>
            <a:ext cx="0" cy="312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3"/>
          <p:cNvCxnSpPr>
            <a:stCxn id="181" idx="0"/>
          </p:cNvCxnSpPr>
          <p:nvPr/>
        </p:nvCxnSpPr>
        <p:spPr>
          <a:xfrm rot="10800000">
            <a:off x="5358750" y="3185050"/>
            <a:ext cx="0" cy="86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4" name="Google Shape;194;p23"/>
          <p:cNvCxnSpPr/>
          <p:nvPr/>
        </p:nvCxnSpPr>
        <p:spPr>
          <a:xfrm rot="10800000">
            <a:off x="7776200" y="3175800"/>
            <a:ext cx="0" cy="867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7316100" y="3392975"/>
            <a:ext cx="451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5371650" y="3415125"/>
            <a:ext cx="528300" cy="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311700" y="1156175"/>
            <a:ext cx="85206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How do we match points from one frame, to the next?</a:t>
            </a:r>
            <a:endParaRPr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960700" y="2069225"/>
            <a:ext cx="2878400" cy="1714500"/>
            <a:chOff x="960700" y="2069225"/>
            <a:chExt cx="2878400" cy="1714500"/>
          </a:xfrm>
        </p:grpSpPr>
        <p:sp>
          <p:nvSpPr>
            <p:cNvPr id="204" name="Google Shape;204;p24"/>
            <p:cNvSpPr/>
            <p:nvPr/>
          </p:nvSpPr>
          <p:spPr>
            <a:xfrm>
              <a:off x="960700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968100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964400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7" name="Google Shape;207;p24"/>
            <p:cNvSpPr/>
            <p:nvPr/>
          </p:nvSpPr>
          <p:spPr>
            <a:xfrm>
              <a:off x="1574100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574100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667850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3233175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2364825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2" name="Google Shape;212;p24"/>
          <p:cNvGrpSpPr/>
          <p:nvPr/>
        </p:nvGrpSpPr>
        <p:grpSpPr>
          <a:xfrm>
            <a:off x="4372125" y="2069225"/>
            <a:ext cx="2878400" cy="1714500"/>
            <a:chOff x="4372125" y="2069225"/>
            <a:chExt cx="2878400" cy="1714500"/>
          </a:xfrm>
        </p:grpSpPr>
        <p:sp>
          <p:nvSpPr>
            <p:cNvPr id="213" name="Google Shape;213;p24"/>
            <p:cNvSpPr/>
            <p:nvPr/>
          </p:nvSpPr>
          <p:spPr>
            <a:xfrm>
              <a:off x="4372125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379525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375825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6" name="Google Shape;216;p24"/>
            <p:cNvSpPr/>
            <p:nvPr/>
          </p:nvSpPr>
          <p:spPr>
            <a:xfrm>
              <a:off x="4756925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756925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850675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568400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5547650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21" name="Google Shape;221;p24"/>
          <p:cNvSpPr/>
          <p:nvPr/>
        </p:nvSpPr>
        <p:spPr>
          <a:xfrm>
            <a:off x="2460900" y="330822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5635825" y="330822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4831925" y="26996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5490325" y="349502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5883125" y="33698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5369687" y="2351520"/>
            <a:ext cx="386775" cy="6094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311700" y="1263312"/>
            <a:ext cx="8520600" cy="3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 dirty="0">
                <a:latin typeface="+mn-lt"/>
                <a:cs typeface="+mn-cs"/>
              </a:rPr>
              <a:t>We need to find the corresponding pixel for </a:t>
            </a:r>
            <a:r>
              <a:rPr lang="en" sz="1700" b="1" u="sng" dirty="0">
                <a:latin typeface="+mn-lt"/>
                <a:cs typeface="+mn-cs"/>
              </a:rPr>
              <a:t>each</a:t>
            </a:r>
            <a:r>
              <a:rPr lang="en" sz="1700" dirty="0">
                <a:latin typeface="+mn-lt"/>
                <a:cs typeface="+mn-cs"/>
              </a:rPr>
              <a:t> pixel to get a dense depth </a:t>
            </a:r>
            <a:r>
              <a:rPr lang="en" sz="1700" dirty="0" smtClean="0">
                <a:latin typeface="+mn-lt"/>
                <a:cs typeface="+mn-cs"/>
              </a:rPr>
              <a:t>image.</a:t>
            </a:r>
          </a:p>
          <a:p>
            <a:pPr marL="7429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u="sng" dirty="0" smtClean="0">
                <a:latin typeface="+mn-lt"/>
                <a:cs typeface="+mn-cs"/>
              </a:rPr>
              <a:t>Keypoints </a:t>
            </a:r>
            <a:r>
              <a:rPr lang="en" sz="1700" u="sng" dirty="0">
                <a:latin typeface="+mn-lt"/>
                <a:cs typeface="+mn-cs"/>
              </a:rPr>
              <a:t>&amp; </a:t>
            </a:r>
            <a:r>
              <a:rPr lang="en" sz="1700" u="sng" dirty="0" smtClean="0">
                <a:latin typeface="+mn-lt"/>
                <a:cs typeface="+mn-cs"/>
              </a:rPr>
              <a:t>descriptors (</a:t>
            </a:r>
            <a:r>
              <a:rPr lang="en" sz="1700" u="sng" dirty="0">
                <a:latin typeface="+mn-lt"/>
                <a:cs typeface="+mn-cs"/>
              </a:rPr>
              <a:t>sift etc</a:t>
            </a:r>
            <a:r>
              <a:rPr lang="en" sz="1700" u="sng" dirty="0" smtClean="0">
                <a:latin typeface="+mn-lt"/>
                <a:cs typeface="+mn-cs"/>
              </a:rPr>
              <a:t>..):</a:t>
            </a:r>
            <a:r>
              <a:rPr lang="en" sz="1700" dirty="0" smtClean="0">
                <a:latin typeface="+mn-lt"/>
                <a:cs typeface="+mn-cs"/>
              </a:rPr>
              <a:t> Works good on </a:t>
            </a:r>
            <a:r>
              <a:rPr lang="en" sz="1700" dirty="0">
                <a:latin typeface="+mn-lt"/>
                <a:cs typeface="+mn-cs"/>
              </a:rPr>
              <a:t>sparse key points, but will be </a:t>
            </a:r>
            <a:r>
              <a:rPr lang="en" sz="1700" dirty="0" smtClean="0">
                <a:latin typeface="+mn-lt"/>
                <a:cs typeface="+mn-cs"/>
              </a:rPr>
              <a:t>expensive. </a:t>
            </a:r>
          </a:p>
          <a:p>
            <a:pPr marL="7429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u="sng" dirty="0" smtClean="0">
                <a:latin typeface="+mn-lt"/>
                <a:cs typeface="+mn-cs"/>
              </a:rPr>
              <a:t>Feature </a:t>
            </a:r>
            <a:r>
              <a:rPr lang="en" sz="1700" u="sng" dirty="0">
                <a:latin typeface="+mn-lt"/>
                <a:cs typeface="+mn-cs"/>
              </a:rPr>
              <a:t>matching (lines, circles</a:t>
            </a:r>
            <a:r>
              <a:rPr lang="en" sz="1700" u="sng" dirty="0" smtClean="0">
                <a:latin typeface="+mn-lt"/>
                <a:cs typeface="+mn-cs"/>
              </a:rPr>
              <a:t>….):</a:t>
            </a:r>
            <a:r>
              <a:rPr lang="en" sz="1700" dirty="0" smtClean="0">
                <a:latin typeface="+mn-lt"/>
                <a:cs typeface="+mn-cs"/>
              </a:rPr>
              <a:t> only </a:t>
            </a:r>
            <a:r>
              <a:rPr lang="en" sz="1700" dirty="0">
                <a:latin typeface="+mn-lt"/>
                <a:cs typeface="+mn-cs"/>
              </a:rPr>
              <a:t>sparse, and very </a:t>
            </a:r>
            <a:r>
              <a:rPr lang="en" sz="1700" dirty="0" smtClean="0">
                <a:latin typeface="+mn-lt"/>
                <a:cs typeface="+mn-cs"/>
              </a:rPr>
              <a:t>expensive.</a:t>
            </a:r>
          </a:p>
          <a:p>
            <a:pPr marL="7429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u="sng" dirty="0" smtClean="0">
                <a:latin typeface="+mn-lt"/>
                <a:cs typeface="+mn-cs"/>
              </a:rPr>
              <a:t>Cross correlation:</a:t>
            </a:r>
            <a:r>
              <a:rPr lang="en" sz="1700" dirty="0" smtClean="0">
                <a:latin typeface="+mn-lt"/>
                <a:cs typeface="+mn-cs"/>
              </a:rPr>
              <a:t> too </a:t>
            </a:r>
            <a:r>
              <a:rPr lang="en" sz="1700" dirty="0">
                <a:latin typeface="+mn-lt"/>
                <a:cs typeface="+mn-cs"/>
              </a:rPr>
              <a:t>expensive to do for each </a:t>
            </a:r>
            <a:r>
              <a:rPr lang="en" sz="1700" dirty="0" smtClean="0">
                <a:latin typeface="+mn-lt"/>
                <a:cs typeface="+mn-cs"/>
              </a:rPr>
              <a:t>pixel .</a:t>
            </a:r>
          </a:p>
          <a:p>
            <a:pPr marL="7429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700" u="sng" dirty="0" smtClean="0">
                <a:latin typeface="+mn-lt"/>
                <a:cs typeface="+mn-cs"/>
              </a:rPr>
              <a:t>SSD </a:t>
            </a:r>
            <a:r>
              <a:rPr lang="en" sz="1700" u="sng" dirty="0">
                <a:latin typeface="+mn-lt"/>
                <a:cs typeface="+mn-cs"/>
              </a:rPr>
              <a:t>for a small </a:t>
            </a:r>
            <a:r>
              <a:rPr lang="en" sz="1700" u="sng" dirty="0" smtClean="0">
                <a:latin typeface="+mn-lt"/>
                <a:cs typeface="+mn-cs"/>
              </a:rPr>
              <a:t>window:</a:t>
            </a:r>
            <a:r>
              <a:rPr lang="en" sz="1700" dirty="0" smtClean="0">
                <a:latin typeface="+mn-lt"/>
                <a:cs typeface="+mn-cs"/>
              </a:rPr>
              <a:t> too </a:t>
            </a:r>
            <a:r>
              <a:rPr lang="en" sz="1700" dirty="0">
                <a:latin typeface="+mn-lt"/>
                <a:cs typeface="+mn-cs"/>
              </a:rPr>
              <a:t>expensive to do for each </a:t>
            </a:r>
            <a:r>
              <a:rPr lang="en" sz="1700" dirty="0" smtClean="0">
                <a:latin typeface="+mn-lt"/>
                <a:cs typeface="+mn-cs"/>
              </a:rPr>
              <a:t>pixel.</a:t>
            </a:r>
            <a:endParaRPr sz="17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What if we use SSD, but limit the search?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u="sng" dirty="0"/>
              <a:t>Introducing:</a:t>
            </a:r>
            <a:r>
              <a:rPr lang="en" dirty="0"/>
              <a:t> </a:t>
            </a:r>
            <a:r>
              <a:rPr lang="en" b="1" dirty="0"/>
              <a:t>Epipolar planes</a:t>
            </a:r>
            <a:endParaRPr b="1" dirty="0"/>
          </a:p>
        </p:txBody>
      </p:sp>
      <p:sp>
        <p:nvSpPr>
          <p:cNvPr id="239" name="Google Shape;239;p26"/>
          <p:cNvSpPr/>
          <p:nvPr/>
        </p:nvSpPr>
        <p:spPr>
          <a:xfrm>
            <a:off x="2728534" y="2410975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6"/>
          <p:cNvSpPr/>
          <p:nvPr/>
        </p:nvSpPr>
        <p:spPr>
          <a:xfrm>
            <a:off x="4322009" y="3220325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6"/>
          <p:cNvSpPr/>
          <p:nvPr/>
        </p:nvSpPr>
        <p:spPr>
          <a:xfrm>
            <a:off x="6571384" y="1782825"/>
            <a:ext cx="170100" cy="1701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6"/>
          <p:cNvCxnSpPr/>
          <p:nvPr/>
        </p:nvCxnSpPr>
        <p:spPr>
          <a:xfrm>
            <a:off x="2750709" y="2846725"/>
            <a:ext cx="2501700" cy="12747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26"/>
          <p:cNvSpPr/>
          <p:nvPr/>
        </p:nvSpPr>
        <p:spPr>
          <a:xfrm>
            <a:off x="2484659" y="1878900"/>
            <a:ext cx="4131075" cy="2689975"/>
          </a:xfrm>
          <a:custGeom>
            <a:avLst/>
            <a:gdLst/>
            <a:ahLst/>
            <a:cxnLst/>
            <a:rect l="l" t="t" r="r" b="b"/>
            <a:pathLst>
              <a:path w="165243" h="107599" extrusionOk="0">
                <a:moveTo>
                  <a:pt x="0" y="65919"/>
                </a:moveTo>
                <a:lnTo>
                  <a:pt x="165243" y="0"/>
                </a:lnTo>
                <a:lnTo>
                  <a:pt x="56165" y="107599"/>
                </a:lnTo>
                <a:close/>
              </a:path>
            </a:pathLst>
          </a:cu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6"/>
          <p:cNvSpPr/>
          <p:nvPr/>
        </p:nvSpPr>
        <p:spPr>
          <a:xfrm>
            <a:off x="3330834" y="3124125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4602834" y="3771675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1397" y="3538000"/>
            <a:ext cx="145060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6507" y="4568875"/>
            <a:ext cx="15524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1481" y="1926925"/>
            <a:ext cx="14659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3080" y="2917200"/>
            <a:ext cx="189304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7034" y="3631450"/>
            <a:ext cx="206647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537328">
            <a:off x="3518113" y="3258125"/>
            <a:ext cx="916471" cy="14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>
                <a:latin typeface="+mn-lt"/>
              </a:rPr>
              <a:t>The plane (</a:t>
            </a:r>
            <a:r>
              <a:rPr lang="en" i="1" dirty="0">
                <a:latin typeface="+mn-lt"/>
              </a:rPr>
              <a:t>P,C</a:t>
            </a:r>
            <a:r>
              <a:rPr lang="en" i="1" baseline="-25000" dirty="0">
                <a:latin typeface="+mn-lt"/>
              </a:rPr>
              <a:t>1</a:t>
            </a:r>
            <a:r>
              <a:rPr lang="en" i="1" dirty="0">
                <a:latin typeface="+mn-lt"/>
              </a:rPr>
              <a:t>,C</a:t>
            </a:r>
            <a:r>
              <a:rPr lang="en" i="1" baseline="-25000" dirty="0">
                <a:latin typeface="+mn-lt"/>
              </a:rPr>
              <a:t>2</a:t>
            </a:r>
            <a:r>
              <a:rPr lang="en" dirty="0">
                <a:latin typeface="+mn-lt"/>
              </a:rPr>
              <a:t>) connects the focal points of the camera and the objects, </a:t>
            </a:r>
            <a:r>
              <a:rPr lang="en" dirty="0" smtClean="0">
                <a:latin typeface="+mn-lt"/>
              </a:rPr>
              <a:t/>
            </a:r>
            <a:br>
              <a:rPr lang="en" dirty="0" smtClean="0">
                <a:latin typeface="+mn-lt"/>
              </a:rPr>
            </a:br>
            <a:r>
              <a:rPr lang="en" dirty="0" smtClean="0">
                <a:latin typeface="+mn-lt"/>
              </a:rPr>
              <a:t>and </a:t>
            </a:r>
            <a:r>
              <a:rPr lang="en" dirty="0">
                <a:latin typeface="+mn-lt"/>
              </a:rPr>
              <a:t>is called </a:t>
            </a:r>
            <a:r>
              <a:rPr lang="en" b="1" dirty="0">
                <a:latin typeface="+mn-lt"/>
              </a:rPr>
              <a:t>‘Epipolar Plane</a:t>
            </a:r>
            <a:r>
              <a:rPr lang="en" b="1" dirty="0" smtClean="0">
                <a:latin typeface="+mn-lt"/>
              </a:rPr>
              <a:t>’.</a:t>
            </a:r>
            <a:endParaRPr b="1" dirty="0">
              <a:latin typeface="+mn-lt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1027074" y="2675200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7"/>
          <p:cNvSpPr/>
          <p:nvPr/>
        </p:nvSpPr>
        <p:spPr>
          <a:xfrm>
            <a:off x="2620549" y="3484550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7"/>
          <p:cNvSpPr/>
          <p:nvPr/>
        </p:nvSpPr>
        <p:spPr>
          <a:xfrm>
            <a:off x="4869924" y="2047050"/>
            <a:ext cx="170100" cy="1701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>
            <a:off x="2499940" y="3861518"/>
            <a:ext cx="1077913" cy="513313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27"/>
          <p:cNvSpPr/>
          <p:nvPr/>
        </p:nvSpPr>
        <p:spPr>
          <a:xfrm>
            <a:off x="783199" y="2143125"/>
            <a:ext cx="4131075" cy="2689975"/>
          </a:xfrm>
          <a:custGeom>
            <a:avLst/>
            <a:gdLst/>
            <a:ahLst/>
            <a:cxnLst/>
            <a:rect l="l" t="t" r="r" b="b"/>
            <a:pathLst>
              <a:path w="165243" h="107599" extrusionOk="0">
                <a:moveTo>
                  <a:pt x="0" y="65919"/>
                </a:moveTo>
                <a:lnTo>
                  <a:pt x="165243" y="0"/>
                </a:lnTo>
                <a:lnTo>
                  <a:pt x="56165" y="107599"/>
                </a:lnTo>
                <a:close/>
              </a:path>
            </a:pathLst>
          </a:cu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7"/>
          <p:cNvSpPr/>
          <p:nvPr/>
        </p:nvSpPr>
        <p:spPr>
          <a:xfrm>
            <a:off x="1629374" y="3388350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2901374" y="4035900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37" y="3802225"/>
            <a:ext cx="145060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5047" y="4833100"/>
            <a:ext cx="15524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0021" y="2191150"/>
            <a:ext cx="14659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620" y="3181425"/>
            <a:ext cx="189304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5574" y="3895675"/>
            <a:ext cx="206647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828518">
            <a:off x="501171" y="2904300"/>
            <a:ext cx="916471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4447900" y="3484550"/>
            <a:ext cx="4384400" cy="84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Thus giving us the ‘Epipolar Line’ which is the projection of the plan on the frame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61;p27"/>
          <p:cNvCxnSpPr/>
          <p:nvPr/>
        </p:nvCxnSpPr>
        <p:spPr>
          <a:xfrm>
            <a:off x="1055000" y="3133775"/>
            <a:ext cx="1080047" cy="519327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Now we have the epipolar line, we have limited our search.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But do we search the whole line?</a:t>
            </a:r>
            <a:endParaRPr dirty="0"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1204575" y="2423950"/>
            <a:ext cx="2878400" cy="1714500"/>
            <a:chOff x="960700" y="2069225"/>
            <a:chExt cx="2878400" cy="1714500"/>
          </a:xfrm>
        </p:grpSpPr>
        <p:sp>
          <p:nvSpPr>
            <p:cNvPr id="279" name="Google Shape;279;p28"/>
            <p:cNvSpPr/>
            <p:nvPr/>
          </p:nvSpPr>
          <p:spPr>
            <a:xfrm>
              <a:off x="960700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968100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964400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2" name="Google Shape;282;p28"/>
            <p:cNvSpPr/>
            <p:nvPr/>
          </p:nvSpPr>
          <p:spPr>
            <a:xfrm>
              <a:off x="1574100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574100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667850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233175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364825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87" name="Google Shape;287;p28"/>
          <p:cNvGrpSpPr/>
          <p:nvPr/>
        </p:nvGrpSpPr>
        <p:grpSpPr>
          <a:xfrm>
            <a:off x="4616000" y="2423950"/>
            <a:ext cx="2878400" cy="1714500"/>
            <a:chOff x="4372125" y="2069225"/>
            <a:chExt cx="2878400" cy="1714500"/>
          </a:xfrm>
        </p:grpSpPr>
        <p:sp>
          <p:nvSpPr>
            <p:cNvPr id="288" name="Google Shape;288;p28"/>
            <p:cNvSpPr/>
            <p:nvPr/>
          </p:nvSpPr>
          <p:spPr>
            <a:xfrm>
              <a:off x="4372125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4379525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4375825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1" name="Google Shape;291;p28"/>
            <p:cNvSpPr/>
            <p:nvPr/>
          </p:nvSpPr>
          <p:spPr>
            <a:xfrm>
              <a:off x="4756925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4756925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4850675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6568400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547650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96" name="Google Shape;296;p28"/>
          <p:cNvSpPr/>
          <p:nvPr/>
        </p:nvSpPr>
        <p:spPr>
          <a:xfrm>
            <a:off x="2704775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28"/>
          <p:cNvCxnSpPr/>
          <p:nvPr/>
        </p:nvCxnSpPr>
        <p:spPr>
          <a:xfrm>
            <a:off x="4623400" y="3720925"/>
            <a:ext cx="287100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8"/>
          <p:cNvSpPr/>
          <p:nvPr/>
        </p:nvSpPr>
        <p:spPr>
          <a:xfrm>
            <a:off x="5887100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5692175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6082025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6471875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6276950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6666800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4912288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4717363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5107213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5497063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5302138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7056638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6861713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7251563" y="3648175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6082025" y="3406825"/>
            <a:ext cx="480300" cy="192000"/>
          </a:xfrm>
          <a:prstGeom prst="left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6128787" y="2748020"/>
            <a:ext cx="386775" cy="6094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Corresponding points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0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+mn-lt"/>
                  </a:rPr>
                  <a:t>Remember that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ar-AE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ar-AE" dirty="0">
                    <a:latin typeface="+mn-lt"/>
                  </a:rPr>
                  <a:t> </a:t>
                </a:r>
                <a:r>
                  <a:rPr lang="ar-AE" dirty="0" smtClean="0">
                    <a:latin typeface="+mn-lt"/>
                  </a:rPr>
                  <a:t>,</a:t>
                </a:r>
                <a:r>
                  <a:rPr lang="en-US" dirty="0">
                    <a:latin typeface="+mn-lt"/>
                  </a:rPr>
                  <a:t> </a:t>
                </a:r>
                <a:endParaRPr lang="en-US" dirty="0" smtClean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>
                    <a:latin typeface="+mn-lt"/>
                  </a:rPr>
                  <a:t>depending </a:t>
                </a:r>
                <a:r>
                  <a:rPr lang="en-US" dirty="0">
                    <a:latin typeface="+mn-lt"/>
                  </a:rPr>
                  <a:t>on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+mn-lt"/>
                  </a:rPr>
                  <a:t> range(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IL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>
                    <a:latin typeface="+mn-lt"/>
                  </a:rPr>
                  <a:t>) we want to find, we limit our search.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The smaller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+mn-lt"/>
                  </a:rPr>
                  <a:t>, the wider </a:t>
                </a:r>
                <a:r>
                  <a:rPr lang="en-US" dirty="0" smtClean="0">
                    <a:latin typeface="+mn-lt"/>
                  </a:rPr>
                  <a:t>search.</a:t>
                </a:r>
                <a:endParaRPr dirty="0">
                  <a:latin typeface="+mn-lt"/>
                </a:endParaRPr>
              </a:p>
            </p:txBody>
          </p:sp>
        </mc:Choice>
        <mc:Fallback xmlns="">
          <p:sp>
            <p:nvSpPr>
              <p:cNvPr id="319" name="Google Shape;319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026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0" name="Google Shape;320;p29"/>
          <p:cNvGrpSpPr/>
          <p:nvPr/>
        </p:nvGrpSpPr>
        <p:grpSpPr>
          <a:xfrm>
            <a:off x="1635421" y="3055075"/>
            <a:ext cx="2878400" cy="1714500"/>
            <a:chOff x="960700" y="2069225"/>
            <a:chExt cx="2878400" cy="1714500"/>
          </a:xfrm>
        </p:grpSpPr>
        <p:sp>
          <p:nvSpPr>
            <p:cNvPr id="321" name="Google Shape;321;p29"/>
            <p:cNvSpPr/>
            <p:nvPr/>
          </p:nvSpPr>
          <p:spPr>
            <a:xfrm>
              <a:off x="960700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968100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964400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4" name="Google Shape;324;p29"/>
            <p:cNvSpPr/>
            <p:nvPr/>
          </p:nvSpPr>
          <p:spPr>
            <a:xfrm>
              <a:off x="1574100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574100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667850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233175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2364825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29" name="Google Shape;329;p29"/>
          <p:cNvGrpSpPr/>
          <p:nvPr/>
        </p:nvGrpSpPr>
        <p:grpSpPr>
          <a:xfrm>
            <a:off x="5046846" y="3055075"/>
            <a:ext cx="2878400" cy="1714500"/>
            <a:chOff x="4372125" y="2069225"/>
            <a:chExt cx="2878400" cy="1714500"/>
          </a:xfrm>
        </p:grpSpPr>
        <p:sp>
          <p:nvSpPr>
            <p:cNvPr id="330" name="Google Shape;330;p29"/>
            <p:cNvSpPr/>
            <p:nvPr/>
          </p:nvSpPr>
          <p:spPr>
            <a:xfrm>
              <a:off x="4372125" y="2069225"/>
              <a:ext cx="2874900" cy="1714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379525" y="3083250"/>
              <a:ext cx="2871000" cy="690900"/>
            </a:xfrm>
            <a:prstGeom prst="rect">
              <a:avLst/>
            </a:prstGeom>
            <a:gradFill>
              <a:gsLst>
                <a:gs pos="0">
                  <a:srgbClr val="F5FF83"/>
                </a:gs>
                <a:gs pos="100000">
                  <a:srgbClr val="E3F609"/>
                </a:gs>
              </a:gsLst>
              <a:lin ang="5400012" scaled="0"/>
            </a:gra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375825" y="2868945"/>
              <a:ext cx="2871050" cy="428625"/>
            </a:xfrm>
            <a:custGeom>
              <a:avLst/>
              <a:gdLst/>
              <a:ahLst/>
              <a:cxnLst/>
              <a:rect l="l" t="t" r="r" b="b"/>
              <a:pathLst>
                <a:path w="114842" h="17145" extrusionOk="0">
                  <a:moveTo>
                    <a:pt x="296" y="0"/>
                  </a:moveTo>
                  <a:lnTo>
                    <a:pt x="114694" y="0"/>
                  </a:lnTo>
                  <a:lnTo>
                    <a:pt x="114842" y="13302"/>
                  </a:lnTo>
                  <a:lnTo>
                    <a:pt x="102575" y="12267"/>
                  </a:lnTo>
                  <a:lnTo>
                    <a:pt x="96515" y="10642"/>
                  </a:lnTo>
                  <a:lnTo>
                    <a:pt x="87647" y="12563"/>
                  </a:lnTo>
                  <a:lnTo>
                    <a:pt x="76857" y="15962"/>
                  </a:lnTo>
                  <a:lnTo>
                    <a:pt x="68137" y="13893"/>
                  </a:lnTo>
                  <a:lnTo>
                    <a:pt x="59860" y="11381"/>
                  </a:lnTo>
                  <a:lnTo>
                    <a:pt x="50253" y="12563"/>
                  </a:lnTo>
                  <a:lnTo>
                    <a:pt x="43306" y="15667"/>
                  </a:lnTo>
                  <a:lnTo>
                    <a:pt x="36655" y="17145"/>
                  </a:lnTo>
                  <a:lnTo>
                    <a:pt x="27935" y="14780"/>
                  </a:lnTo>
                  <a:lnTo>
                    <a:pt x="16111" y="15223"/>
                  </a:lnTo>
                  <a:lnTo>
                    <a:pt x="7834" y="14484"/>
                  </a:lnTo>
                  <a:lnTo>
                    <a:pt x="0" y="16701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3" name="Google Shape;333;p29"/>
            <p:cNvSpPr/>
            <p:nvPr/>
          </p:nvSpPr>
          <p:spPr>
            <a:xfrm>
              <a:off x="4756925" y="3007775"/>
              <a:ext cx="295500" cy="746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756925" y="2764550"/>
              <a:ext cx="295500" cy="243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4850675" y="2872475"/>
              <a:ext cx="108000" cy="108000"/>
            </a:xfrm>
            <a:prstGeom prst="flowChartSummingJunct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568400" y="2098775"/>
              <a:ext cx="506100" cy="5061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547650" y="3369875"/>
              <a:ext cx="443400" cy="310400"/>
            </a:xfrm>
            <a:custGeom>
              <a:avLst/>
              <a:gdLst/>
              <a:ahLst/>
              <a:cxnLst/>
              <a:rect l="l" t="t" r="r" b="b"/>
              <a:pathLst>
                <a:path w="17736" h="12416" extrusionOk="0">
                  <a:moveTo>
                    <a:pt x="6356" y="0"/>
                  </a:moveTo>
                  <a:lnTo>
                    <a:pt x="17736" y="2661"/>
                  </a:lnTo>
                  <a:lnTo>
                    <a:pt x="10198" y="12416"/>
                  </a:lnTo>
                  <a:lnTo>
                    <a:pt x="0" y="93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338" name="Google Shape;338;p29"/>
          <p:cNvSpPr/>
          <p:nvPr/>
        </p:nvSpPr>
        <p:spPr>
          <a:xfrm>
            <a:off x="3135621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29"/>
          <p:cNvCxnSpPr/>
          <p:nvPr/>
        </p:nvCxnSpPr>
        <p:spPr>
          <a:xfrm>
            <a:off x="5054246" y="4352050"/>
            <a:ext cx="287100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Google Shape;340;p29"/>
          <p:cNvSpPr/>
          <p:nvPr/>
        </p:nvSpPr>
        <p:spPr>
          <a:xfrm>
            <a:off x="6317946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6123021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6512871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6902721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6707796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7097646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5343134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5148209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5538059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5927909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5732984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7487484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7292559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9"/>
          <p:cNvSpPr/>
          <p:nvPr/>
        </p:nvSpPr>
        <p:spPr>
          <a:xfrm>
            <a:off x="7682409" y="4279300"/>
            <a:ext cx="145500" cy="145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6512871" y="4037950"/>
            <a:ext cx="480300" cy="192000"/>
          </a:xfrm>
          <a:prstGeom prst="left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6559633" y="3379145"/>
            <a:ext cx="386775" cy="6094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/>
          <p:nvPr/>
        </p:nvSpPr>
        <p:spPr>
          <a:xfrm>
            <a:off x="7072325" y="3166550"/>
            <a:ext cx="1322825" cy="1152850"/>
          </a:xfrm>
          <a:custGeom>
            <a:avLst/>
            <a:gdLst/>
            <a:ahLst/>
            <a:cxnLst/>
            <a:rect l="l" t="t" r="r" b="b"/>
            <a:pathLst>
              <a:path w="52913" h="46114" extrusionOk="0">
                <a:moveTo>
                  <a:pt x="0" y="8572"/>
                </a:moveTo>
                <a:lnTo>
                  <a:pt x="6799" y="46114"/>
                </a:lnTo>
                <a:lnTo>
                  <a:pt x="52913" y="36064"/>
                </a:lnTo>
                <a:lnTo>
                  <a:pt x="4463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30"/>
          <p:cNvSpPr/>
          <p:nvPr/>
        </p:nvSpPr>
        <p:spPr>
          <a:xfrm rot="-839590">
            <a:off x="5164609" y="2423954"/>
            <a:ext cx="1261668" cy="1529712"/>
          </a:xfrm>
          <a:custGeom>
            <a:avLst/>
            <a:gdLst/>
            <a:ahLst/>
            <a:cxnLst/>
            <a:rect l="l" t="t" r="r" b="b"/>
            <a:pathLst>
              <a:path w="50468" h="50423" extrusionOk="0">
                <a:moveTo>
                  <a:pt x="39256" y="0"/>
                </a:moveTo>
                <a:lnTo>
                  <a:pt x="50468" y="41844"/>
                </a:lnTo>
                <a:lnTo>
                  <a:pt x="18451" y="50423"/>
                </a:lnTo>
                <a:lnTo>
                  <a:pt x="0" y="18465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0"/>
          <p:cNvSpPr/>
          <p:nvPr/>
        </p:nvSpPr>
        <p:spPr>
          <a:xfrm>
            <a:off x="5283925" y="1692325"/>
            <a:ext cx="3355100" cy="2992975"/>
          </a:xfrm>
          <a:custGeom>
            <a:avLst/>
            <a:gdLst/>
            <a:ahLst/>
            <a:cxnLst/>
            <a:rect l="l" t="t" r="r" b="b"/>
            <a:pathLst>
              <a:path w="134204" h="119719" extrusionOk="0">
                <a:moveTo>
                  <a:pt x="0" y="72127"/>
                </a:moveTo>
                <a:lnTo>
                  <a:pt x="134204" y="0"/>
                </a:lnTo>
                <a:lnTo>
                  <a:pt x="99322" y="119719"/>
                </a:lnTo>
                <a:close/>
              </a:path>
            </a:pathLst>
          </a:cu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What if the cameras are not parallel?</a:t>
            </a:r>
            <a:endParaRPr b="1" dirty="0"/>
          </a:p>
        </p:txBody>
      </p:sp>
      <p:sp>
        <p:nvSpPr>
          <p:cNvPr id="365" name="Google Shape;365;p30"/>
          <p:cNvSpPr/>
          <p:nvPr/>
        </p:nvSpPr>
        <p:spPr>
          <a:xfrm>
            <a:off x="8528150" y="1610900"/>
            <a:ext cx="170100" cy="1701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5817175" y="3187875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8008100" y="3720750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0663" y="3506625"/>
            <a:ext cx="145060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9973" y="4753750"/>
            <a:ext cx="15524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9022" y="1407800"/>
            <a:ext cx="14659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2346" y="2767600"/>
            <a:ext cx="189304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2300" y="3580525"/>
            <a:ext cx="206647" cy="14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0"/>
          <p:cNvCxnSpPr>
            <a:cxnSpLocks/>
          </p:cNvCxnSpPr>
          <p:nvPr/>
        </p:nvCxnSpPr>
        <p:spPr>
          <a:xfrm flipV="1">
            <a:off x="7225645" y="3613775"/>
            <a:ext cx="1073480" cy="581153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30"/>
          <p:cNvCxnSpPr/>
          <p:nvPr/>
        </p:nvCxnSpPr>
        <p:spPr>
          <a:xfrm rot="10800000">
            <a:off x="5720100" y="2579075"/>
            <a:ext cx="251100" cy="13155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p30"/>
          <p:cNvSpPr txBox="1"/>
          <p:nvPr/>
        </p:nvSpPr>
        <p:spPr>
          <a:xfrm>
            <a:off x="311700" y="1276368"/>
            <a:ext cx="8520600" cy="14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holds, but usually will not be used do to complexity.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/>
          <p:nvPr/>
        </p:nvSpPr>
        <p:spPr>
          <a:xfrm>
            <a:off x="6894975" y="2587413"/>
            <a:ext cx="1322825" cy="1152850"/>
          </a:xfrm>
          <a:custGeom>
            <a:avLst/>
            <a:gdLst/>
            <a:ahLst/>
            <a:cxnLst/>
            <a:rect l="l" t="t" r="r" b="b"/>
            <a:pathLst>
              <a:path w="52913" h="46114" extrusionOk="0">
                <a:moveTo>
                  <a:pt x="0" y="8572"/>
                </a:moveTo>
                <a:lnTo>
                  <a:pt x="6799" y="46114"/>
                </a:lnTo>
                <a:lnTo>
                  <a:pt x="52913" y="36064"/>
                </a:lnTo>
                <a:lnTo>
                  <a:pt x="4463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1"/>
          <p:cNvSpPr/>
          <p:nvPr/>
        </p:nvSpPr>
        <p:spPr>
          <a:xfrm rot="-839590">
            <a:off x="4987259" y="1844816"/>
            <a:ext cx="1261668" cy="1529712"/>
          </a:xfrm>
          <a:custGeom>
            <a:avLst/>
            <a:gdLst/>
            <a:ahLst/>
            <a:cxnLst/>
            <a:rect l="l" t="t" r="r" b="b"/>
            <a:pathLst>
              <a:path w="50468" h="50423" extrusionOk="0">
                <a:moveTo>
                  <a:pt x="39256" y="0"/>
                </a:moveTo>
                <a:lnTo>
                  <a:pt x="50468" y="41844"/>
                </a:lnTo>
                <a:lnTo>
                  <a:pt x="18451" y="50423"/>
                </a:lnTo>
                <a:lnTo>
                  <a:pt x="0" y="18465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What if the cameras are not parallel?</a:t>
            </a:r>
            <a:endParaRPr b="1" dirty="0"/>
          </a:p>
        </p:txBody>
      </p:sp>
      <p:sp>
        <p:nvSpPr>
          <p:cNvPr id="383" name="Google Shape;383;p31"/>
          <p:cNvSpPr/>
          <p:nvPr/>
        </p:nvSpPr>
        <p:spPr>
          <a:xfrm>
            <a:off x="8350800" y="1031763"/>
            <a:ext cx="170100" cy="1701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5639825" y="2608738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7830750" y="3141613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3313" y="2927488"/>
            <a:ext cx="145060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2623" y="4174613"/>
            <a:ext cx="15524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1672" y="828663"/>
            <a:ext cx="146599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4996" y="2188463"/>
            <a:ext cx="189304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4950" y="3001388"/>
            <a:ext cx="206647" cy="14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1"/>
          <p:cNvCxnSpPr/>
          <p:nvPr/>
        </p:nvCxnSpPr>
        <p:spPr>
          <a:xfrm rot="10800000" flipH="1">
            <a:off x="6887575" y="3034638"/>
            <a:ext cx="1234200" cy="7242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31"/>
          <p:cNvCxnSpPr/>
          <p:nvPr/>
        </p:nvCxnSpPr>
        <p:spPr>
          <a:xfrm rot="10800000">
            <a:off x="5542750" y="1999938"/>
            <a:ext cx="251100" cy="13155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3" name="Google Shape;393;p31"/>
          <p:cNvSpPr txBox="1"/>
          <p:nvPr/>
        </p:nvSpPr>
        <p:spPr>
          <a:xfrm>
            <a:off x="311700" y="1285875"/>
            <a:ext cx="3888028" cy="14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sym typeface="Arial"/>
              </a:rPr>
              <a:t>A </a:t>
            </a:r>
            <a:r>
              <a:rPr lang="en-US" sz="1800" dirty="0"/>
              <a:t>common</a:t>
            </a:r>
            <a:r>
              <a:rPr lang="en" sz="1800" b="0" i="0" u="none" strike="noStrike" cap="none" dirty="0">
                <a:solidFill>
                  <a:srgbClr val="000000"/>
                </a:solidFill>
                <a:sym typeface="Arial"/>
              </a:rPr>
              <a:t> approach for solving this problem, will be to warp the images, and force them to be parallel.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4370275" y="2763900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31"/>
          <p:cNvSpPr/>
          <p:nvPr/>
        </p:nvSpPr>
        <p:spPr>
          <a:xfrm>
            <a:off x="6962800" y="3927975"/>
            <a:ext cx="902150" cy="1267250"/>
          </a:xfrm>
          <a:custGeom>
            <a:avLst/>
            <a:gdLst/>
            <a:ahLst/>
            <a:cxnLst/>
            <a:rect l="l" t="t" r="r" b="b"/>
            <a:pathLst>
              <a:path w="36086" h="50690" extrusionOk="0">
                <a:moveTo>
                  <a:pt x="0" y="0"/>
                </a:moveTo>
                <a:lnTo>
                  <a:pt x="0" y="29856"/>
                </a:lnTo>
                <a:lnTo>
                  <a:pt x="36086" y="50690"/>
                </a:lnTo>
                <a:lnTo>
                  <a:pt x="36086" y="14189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96" name="Google Shape;396;p31"/>
          <p:cNvCxnSpPr/>
          <p:nvPr/>
        </p:nvCxnSpPr>
        <p:spPr>
          <a:xfrm rot="10800000">
            <a:off x="4370300" y="3105575"/>
            <a:ext cx="3522300" cy="16758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7" name="Google Shape;39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5896" y="3105563"/>
            <a:ext cx="189304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53062" y="4435813"/>
            <a:ext cx="206647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1"/>
          <p:cNvSpPr/>
          <p:nvPr/>
        </p:nvSpPr>
        <p:spPr>
          <a:xfrm>
            <a:off x="5138375" y="1099688"/>
            <a:ext cx="3355100" cy="2992975"/>
          </a:xfrm>
          <a:custGeom>
            <a:avLst/>
            <a:gdLst/>
            <a:ahLst/>
            <a:cxnLst/>
            <a:rect l="l" t="t" r="r" b="b"/>
            <a:pathLst>
              <a:path w="134204" h="119719" extrusionOk="0">
                <a:moveTo>
                  <a:pt x="0" y="72127"/>
                </a:moveTo>
                <a:lnTo>
                  <a:pt x="134204" y="0"/>
                </a:lnTo>
                <a:lnTo>
                  <a:pt x="99322" y="119719"/>
                </a:lnTo>
                <a:close/>
              </a:path>
            </a:pathLst>
          </a:cu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31"/>
          <p:cNvSpPr/>
          <p:nvPr/>
        </p:nvSpPr>
        <p:spPr>
          <a:xfrm>
            <a:off x="4483000" y="3141625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7567550" y="4612975"/>
            <a:ext cx="73800" cy="7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9775" y="2606599"/>
            <a:ext cx="7772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How to obtain depth from a camera?</a:t>
            </a:r>
            <a:endParaRPr b="1" dirty="0"/>
          </a:p>
        </p:txBody>
      </p:sp>
      <p:cxnSp>
        <p:nvCxnSpPr>
          <p:cNvPr id="69" name="Google Shape;69;p15"/>
          <p:cNvCxnSpPr/>
          <p:nvPr/>
        </p:nvCxnSpPr>
        <p:spPr>
          <a:xfrm>
            <a:off x="119375" y="3817213"/>
            <a:ext cx="3361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15"/>
          <p:cNvCxnSpPr/>
          <p:nvPr/>
        </p:nvCxnSpPr>
        <p:spPr>
          <a:xfrm>
            <a:off x="1485345" y="3224010"/>
            <a:ext cx="0" cy="118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5"/>
          <p:cNvCxnSpPr/>
          <p:nvPr/>
        </p:nvCxnSpPr>
        <p:spPr>
          <a:xfrm>
            <a:off x="948167" y="3633999"/>
            <a:ext cx="0" cy="366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5"/>
          <p:cNvCxnSpPr/>
          <p:nvPr/>
        </p:nvCxnSpPr>
        <p:spPr>
          <a:xfrm flipH="1">
            <a:off x="459425" y="2467775"/>
            <a:ext cx="2770200" cy="164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" name="Google Shape;73;p15"/>
          <p:cNvGrpSpPr/>
          <p:nvPr/>
        </p:nvGrpSpPr>
        <p:grpSpPr>
          <a:xfrm>
            <a:off x="1001000" y="3890329"/>
            <a:ext cx="433538" cy="119350"/>
            <a:chOff x="5291150" y="3643325"/>
            <a:chExt cx="621000" cy="162525"/>
          </a:xfrm>
        </p:grpSpPr>
        <p:cxnSp>
          <p:nvCxnSpPr>
            <p:cNvPr id="74" name="Google Shape;74;p15"/>
            <p:cNvCxnSpPr/>
            <p:nvPr/>
          </p:nvCxnSpPr>
          <p:spPr>
            <a:xfrm>
              <a:off x="5291300" y="3643325"/>
              <a:ext cx="0" cy="1554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5"/>
            <p:cNvCxnSpPr/>
            <p:nvPr/>
          </p:nvCxnSpPr>
          <p:spPr>
            <a:xfrm>
              <a:off x="5912050" y="3643325"/>
              <a:ext cx="0" cy="1554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15"/>
            <p:cNvCxnSpPr/>
            <p:nvPr/>
          </p:nvCxnSpPr>
          <p:spPr>
            <a:xfrm>
              <a:off x="5291150" y="3805250"/>
              <a:ext cx="621000" cy="6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77" name="Google Shape;77;p15"/>
          <p:cNvCxnSpPr/>
          <p:nvPr/>
        </p:nvCxnSpPr>
        <p:spPr>
          <a:xfrm flipH="1">
            <a:off x="1220567" y="4019923"/>
            <a:ext cx="975" cy="195671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2022542" y="3181156"/>
            <a:ext cx="0" cy="645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 rot="10800000">
            <a:off x="1485364" y="3495549"/>
            <a:ext cx="0" cy="3159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3327" y="4253482"/>
            <a:ext cx="118502" cy="19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4304" y="3324258"/>
            <a:ext cx="384360" cy="1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946" y="3400725"/>
            <a:ext cx="815345" cy="1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1022" y="4000307"/>
            <a:ext cx="488728" cy="21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42551" y="3004475"/>
            <a:ext cx="630689" cy="172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5"/>
          <p:cNvCxnSpPr/>
          <p:nvPr/>
        </p:nvCxnSpPr>
        <p:spPr>
          <a:xfrm rot="10800000">
            <a:off x="3194742" y="2490031"/>
            <a:ext cx="0" cy="1327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6" name="Google Shape;86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29625" y="2296475"/>
            <a:ext cx="921594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11700" y="1293162"/>
            <a:ext cx="5091572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looking at the camera model, we saw that we cant tell distances of heights from an image.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043075" y="2612650"/>
            <a:ext cx="1017275" cy="1895375"/>
          </a:xfrm>
          <a:custGeom>
            <a:avLst/>
            <a:gdLst/>
            <a:ahLst/>
            <a:cxnLst/>
            <a:rect l="l" t="t" r="r" b="b"/>
            <a:pathLst>
              <a:path w="40691" h="75815" extrusionOk="0">
                <a:moveTo>
                  <a:pt x="0" y="0"/>
                </a:moveTo>
                <a:lnTo>
                  <a:pt x="0" y="52322"/>
                </a:lnTo>
                <a:lnTo>
                  <a:pt x="40691" y="75815"/>
                </a:lnTo>
                <a:lnTo>
                  <a:pt x="40691" y="8277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89" name="Google Shape;89;p15"/>
          <p:cNvCxnSpPr/>
          <p:nvPr/>
        </p:nvCxnSpPr>
        <p:spPr>
          <a:xfrm rot="10800000" flipH="1">
            <a:off x="4522725" y="1854800"/>
            <a:ext cx="4079400" cy="15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00" y="1854799"/>
            <a:ext cx="1895375" cy="18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6875" y="30044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403600" y="1854799"/>
            <a:ext cx="539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9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9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Scanning with SSD</a:t>
            </a:r>
            <a:endParaRPr b="1" dirty="0"/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 t="7346" b="6084"/>
          <a:stretch/>
        </p:blipFill>
        <p:spPr>
          <a:xfrm>
            <a:off x="1542107" y="1554725"/>
            <a:ext cx="6059785" cy="345504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2"/>
          <p:cNvSpPr txBox="1"/>
          <p:nvPr/>
        </p:nvSpPr>
        <p:spPr>
          <a:xfrm>
            <a:off x="311700" y="1127977"/>
            <a:ext cx="5278609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Could be replaced with Cross-Correlation/ </a:t>
            </a:r>
            <a:r>
              <a:rPr lang="en" sz="1800" dirty="0" smtClean="0"/>
              <a:t>NCC.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97225"/>
            <a:ext cx="8839204" cy="28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>
            <a:spLocks noGrp="1"/>
          </p:cNvSpPr>
          <p:nvPr>
            <p:ph type="title"/>
          </p:nvPr>
        </p:nvSpPr>
        <p:spPr>
          <a:xfrm>
            <a:off x="311702" y="22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Scan window size</a:t>
            </a:r>
            <a:endParaRPr b="1" dirty="0"/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7225" y="3756525"/>
            <a:ext cx="8286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9950" y="3756525"/>
            <a:ext cx="9620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3"/>
          <p:cNvSpPr txBox="1"/>
          <p:nvPr/>
        </p:nvSpPr>
        <p:spPr>
          <a:xfrm>
            <a:off x="3656012" y="4172925"/>
            <a:ext cx="2411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-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noise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6465412" y="4172925"/>
            <a:ext cx="2411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- 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detail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noise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How to solve the noise without losing detail?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Google Shape;424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494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sz="1700" dirty="0" smtClean="0"/>
                  <a:t>We can add another cost to the cost function.</a:t>
                </a:r>
                <a:br>
                  <a:rPr lang="en-US" sz="1700" dirty="0" smtClean="0"/>
                </a:br>
                <a:r>
                  <a:rPr lang="en-US" sz="1700" dirty="0" smtClean="0"/>
                  <a:t/>
                </a:r>
                <a:br>
                  <a:rPr lang="en-US" sz="1700" dirty="0" smtClean="0"/>
                </a:br>
                <a:r>
                  <a:rPr lang="en-US" sz="1700" dirty="0" smtClean="0"/>
                  <a:t>Instead of just: </a:t>
                </a:r>
                <a:endParaRPr lang="en-US" sz="1700" b="0" i="1" dirty="0" smtClean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𝑆𝑆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700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sz="1700" dirty="0"/>
                  <a:t>We add a smoothness term:</a:t>
                </a:r>
                <a14:m>
                  <m:oMath xmlns:m="http://schemas.openxmlformats.org/officeDocument/2006/math">
                    <m:r>
                      <a:rPr lang="en-US" sz="17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700" b="0" i="0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700" b="0" i="0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𝑠𝑚𝑜𝑜𝑡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700" b="0" dirty="0" smtClean="0"/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sz="1700" b="1" dirty="0" smtClean="0"/>
                  <a:t/>
                </a:r>
                <a:br>
                  <a:rPr lang="en-US" sz="1700" b="1" dirty="0" smtClean="0"/>
                </a:br>
                <a:r>
                  <a:rPr lang="en-US" sz="1700" b="1" dirty="0" smtClean="0"/>
                  <a:t>But how do we compute that efficiently?</a:t>
                </a:r>
                <a:endParaRPr sz="1700" b="1" dirty="0"/>
              </a:p>
            </p:txBody>
          </p:sp>
        </mc:Choice>
        <mc:Fallback xmlns="">
          <p:sp>
            <p:nvSpPr>
              <p:cNvPr id="424" name="Google Shape;424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49463"/>
              </a:xfrm>
              <a:prstGeom prst="rect">
                <a:avLst/>
              </a:prstGeom>
              <a:blipFill>
                <a:blip r:embed="rId3"/>
                <a:stretch>
                  <a:fillRect l="-429" b="-4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Dynamic Programing</a:t>
            </a:r>
            <a:endParaRPr b="1" dirty="0"/>
          </a:p>
        </p:txBody>
      </p:sp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91418"/>
            <a:ext cx="4810125" cy="90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6"/>
          <p:cNvCxnSpPr>
            <a:stCxn id="448" idx="1"/>
            <a:endCxn id="448" idx="3"/>
          </p:cNvCxnSpPr>
          <p:nvPr/>
        </p:nvCxnSpPr>
        <p:spPr>
          <a:xfrm>
            <a:off x="311700" y="1643856"/>
            <a:ext cx="4810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36"/>
          <p:cNvCxnSpPr/>
          <p:nvPr/>
        </p:nvCxnSpPr>
        <p:spPr>
          <a:xfrm>
            <a:off x="1379000" y="1848943"/>
            <a:ext cx="189600" cy="327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1" name="Google Shape;451;p36"/>
          <p:cNvSpPr/>
          <p:nvPr/>
        </p:nvSpPr>
        <p:spPr>
          <a:xfrm>
            <a:off x="830850" y="2149178"/>
            <a:ext cx="1147975" cy="409750"/>
          </a:xfrm>
          <a:custGeom>
            <a:avLst/>
            <a:gdLst/>
            <a:ahLst/>
            <a:cxnLst/>
            <a:rect l="l" t="t" r="r" b="b"/>
            <a:pathLst>
              <a:path w="45919" h="16390" extrusionOk="0">
                <a:moveTo>
                  <a:pt x="0" y="15708"/>
                </a:moveTo>
                <a:cubicBezTo>
                  <a:pt x="1251" y="15084"/>
                  <a:pt x="2865" y="14440"/>
                  <a:pt x="4137" y="15019"/>
                </a:cubicBezTo>
                <a:cubicBezTo>
                  <a:pt x="8239" y="16886"/>
                  <a:pt x="13759" y="16878"/>
                  <a:pt x="17651" y="14605"/>
                </a:cubicBezTo>
                <a:cubicBezTo>
                  <a:pt x="20715" y="12815"/>
                  <a:pt x="21341" y="8412"/>
                  <a:pt x="23994" y="6056"/>
                </a:cubicBezTo>
                <a:cubicBezTo>
                  <a:pt x="25810" y="4443"/>
                  <a:pt x="28532" y="4095"/>
                  <a:pt x="30337" y="2470"/>
                </a:cubicBezTo>
                <a:cubicBezTo>
                  <a:pt x="31342" y="1566"/>
                  <a:pt x="32392" y="-376"/>
                  <a:pt x="33647" y="126"/>
                </a:cubicBezTo>
                <a:cubicBezTo>
                  <a:pt x="37093" y="1505"/>
                  <a:pt x="33737" y="7731"/>
                  <a:pt x="35164" y="11158"/>
                </a:cubicBezTo>
                <a:cubicBezTo>
                  <a:pt x="36628" y="14674"/>
                  <a:pt x="42162" y="14392"/>
                  <a:pt x="45919" y="1501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p36"/>
          <p:cNvCxnSpPr/>
          <p:nvPr/>
        </p:nvCxnSpPr>
        <p:spPr>
          <a:xfrm>
            <a:off x="1740975" y="1883418"/>
            <a:ext cx="148800" cy="792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3" name="Google Shape;453;p36"/>
          <p:cNvCxnSpPr/>
          <p:nvPr/>
        </p:nvCxnSpPr>
        <p:spPr>
          <a:xfrm>
            <a:off x="2062150" y="1957743"/>
            <a:ext cx="321900" cy="1049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36"/>
          <p:cNvCxnSpPr/>
          <p:nvPr/>
        </p:nvCxnSpPr>
        <p:spPr>
          <a:xfrm>
            <a:off x="2467375" y="1957743"/>
            <a:ext cx="323700" cy="1621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36"/>
          <p:cNvSpPr/>
          <p:nvPr/>
        </p:nvSpPr>
        <p:spPr>
          <a:xfrm>
            <a:off x="3192350" y="2965668"/>
            <a:ext cx="792900" cy="5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775" y="2231483"/>
            <a:ext cx="631175" cy="166651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6"/>
          <p:cNvSpPr/>
          <p:nvPr/>
        </p:nvSpPr>
        <p:spPr>
          <a:xfrm>
            <a:off x="1275600" y="2701170"/>
            <a:ext cx="937675" cy="312600"/>
          </a:xfrm>
          <a:custGeom>
            <a:avLst/>
            <a:gdLst/>
            <a:ahLst/>
            <a:cxnLst/>
            <a:rect l="l" t="t" r="r" b="b"/>
            <a:pathLst>
              <a:path w="37507" h="12504" extrusionOk="0">
                <a:moveTo>
                  <a:pt x="0" y="10856"/>
                </a:moveTo>
                <a:cubicBezTo>
                  <a:pt x="1985" y="12046"/>
                  <a:pt x="5257" y="13320"/>
                  <a:pt x="6894" y="11683"/>
                </a:cubicBezTo>
                <a:cubicBezTo>
                  <a:pt x="9200" y="9377"/>
                  <a:pt x="9977" y="4237"/>
                  <a:pt x="13238" y="4237"/>
                </a:cubicBezTo>
                <a:cubicBezTo>
                  <a:pt x="16164" y="4237"/>
                  <a:pt x="17236" y="12649"/>
                  <a:pt x="19305" y="10580"/>
                </a:cubicBezTo>
                <a:cubicBezTo>
                  <a:pt x="22038" y="7847"/>
                  <a:pt x="20553" y="1163"/>
                  <a:pt x="24269" y="100"/>
                </a:cubicBezTo>
                <a:cubicBezTo>
                  <a:pt x="27064" y="-699"/>
                  <a:pt x="24970" y="6319"/>
                  <a:pt x="27027" y="8374"/>
                </a:cubicBezTo>
                <a:cubicBezTo>
                  <a:pt x="29506" y="10851"/>
                  <a:pt x="34592" y="11146"/>
                  <a:pt x="37507" y="92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1730650" y="3113316"/>
            <a:ext cx="917000" cy="392475"/>
          </a:xfrm>
          <a:custGeom>
            <a:avLst/>
            <a:gdLst/>
            <a:ahLst/>
            <a:cxnLst/>
            <a:rect l="l" t="t" r="r" b="b"/>
            <a:pathLst>
              <a:path w="36680" h="15699" extrusionOk="0">
                <a:moveTo>
                  <a:pt x="0" y="13675"/>
                </a:moveTo>
                <a:cubicBezTo>
                  <a:pt x="8139" y="15712"/>
                  <a:pt x="19161" y="17675"/>
                  <a:pt x="25097" y="11745"/>
                </a:cubicBezTo>
                <a:cubicBezTo>
                  <a:pt x="27976" y="8868"/>
                  <a:pt x="25097" y="-1128"/>
                  <a:pt x="28958" y="161"/>
                </a:cubicBezTo>
                <a:cubicBezTo>
                  <a:pt x="32535" y="1355"/>
                  <a:pt x="28614" y="7750"/>
                  <a:pt x="29234" y="11469"/>
                </a:cubicBezTo>
                <a:cubicBezTo>
                  <a:pt x="29681" y="14148"/>
                  <a:pt x="33964" y="14778"/>
                  <a:pt x="36680" y="1477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2327050" y="3656552"/>
            <a:ext cx="1147966" cy="393991"/>
          </a:xfrm>
          <a:custGeom>
            <a:avLst/>
            <a:gdLst>
              <a:gd name="connsiteX0" fmla="*/ 0 w 34750"/>
              <a:gd name="connsiteY0" fmla="*/ 9268 h 9771"/>
              <a:gd name="connsiteX1" fmla="*/ 11584 w 34750"/>
              <a:gd name="connsiteY1" fmla="*/ 8992 h 9771"/>
              <a:gd name="connsiteX2" fmla="*/ 15720 w 34750"/>
              <a:gd name="connsiteY2" fmla="*/ 167 h 9771"/>
              <a:gd name="connsiteX3" fmla="*/ 14893 w 34750"/>
              <a:gd name="connsiteY3" fmla="*/ 8441 h 9771"/>
              <a:gd name="connsiteX4" fmla="*/ 21788 w 34750"/>
              <a:gd name="connsiteY4" fmla="*/ 8717 h 9771"/>
              <a:gd name="connsiteX5" fmla="*/ 27807 w 34750"/>
              <a:gd name="connsiteY5" fmla="*/ 3748 h 9771"/>
              <a:gd name="connsiteX6" fmla="*/ 29510 w 34750"/>
              <a:gd name="connsiteY6" fmla="*/ 6786 h 9771"/>
              <a:gd name="connsiteX7" fmla="*/ 34750 w 34750"/>
              <a:gd name="connsiteY7" fmla="*/ 8992 h 9771"/>
              <a:gd name="connsiteX0" fmla="*/ 0 w 10000"/>
              <a:gd name="connsiteY0" fmla="*/ 9485 h 10000"/>
              <a:gd name="connsiteX1" fmla="*/ 3334 w 10000"/>
              <a:gd name="connsiteY1" fmla="*/ 9203 h 10000"/>
              <a:gd name="connsiteX2" fmla="*/ 4524 w 10000"/>
              <a:gd name="connsiteY2" fmla="*/ 171 h 10000"/>
              <a:gd name="connsiteX3" fmla="*/ 4286 w 10000"/>
              <a:gd name="connsiteY3" fmla="*/ 8639 h 10000"/>
              <a:gd name="connsiteX4" fmla="*/ 5900 w 10000"/>
              <a:gd name="connsiteY4" fmla="*/ 5811 h 10000"/>
              <a:gd name="connsiteX5" fmla="*/ 8002 w 10000"/>
              <a:gd name="connsiteY5" fmla="*/ 3836 h 10000"/>
              <a:gd name="connsiteX6" fmla="*/ 8492 w 10000"/>
              <a:gd name="connsiteY6" fmla="*/ 6945 h 10000"/>
              <a:gd name="connsiteX7" fmla="*/ 10000 w 10000"/>
              <a:gd name="connsiteY7" fmla="*/ 92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 extrusionOk="0">
                <a:moveTo>
                  <a:pt x="0" y="9485"/>
                </a:moveTo>
                <a:cubicBezTo>
                  <a:pt x="1054" y="8236"/>
                  <a:pt x="2409" y="11395"/>
                  <a:pt x="3334" y="9203"/>
                </a:cubicBezTo>
                <a:cubicBezTo>
                  <a:pt x="4111" y="7359"/>
                  <a:pt x="3687" y="-1315"/>
                  <a:pt x="4524" y="171"/>
                </a:cubicBezTo>
                <a:cubicBezTo>
                  <a:pt x="5237" y="1439"/>
                  <a:pt x="4057" y="7699"/>
                  <a:pt x="4286" y="8639"/>
                </a:cubicBezTo>
                <a:cubicBezTo>
                  <a:pt x="4515" y="9579"/>
                  <a:pt x="5281" y="6612"/>
                  <a:pt x="5900" y="5811"/>
                </a:cubicBezTo>
                <a:cubicBezTo>
                  <a:pt x="6519" y="5011"/>
                  <a:pt x="7570" y="3647"/>
                  <a:pt x="8002" y="3836"/>
                </a:cubicBezTo>
                <a:cubicBezTo>
                  <a:pt x="8434" y="4025"/>
                  <a:pt x="8283" y="4712"/>
                  <a:pt x="8492" y="6945"/>
                </a:cubicBezTo>
                <a:cubicBezTo>
                  <a:pt x="8665" y="8785"/>
                  <a:pt x="9455" y="9203"/>
                  <a:pt x="10000" y="920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6"/>
          <p:cNvSpPr/>
          <p:nvPr/>
        </p:nvSpPr>
        <p:spPr>
          <a:xfrm rot="5400000">
            <a:off x="4409747" y="2970695"/>
            <a:ext cx="1147975" cy="409750"/>
          </a:xfrm>
          <a:custGeom>
            <a:avLst/>
            <a:gdLst/>
            <a:ahLst/>
            <a:cxnLst/>
            <a:rect l="l" t="t" r="r" b="b"/>
            <a:pathLst>
              <a:path w="45919" h="16390" extrusionOk="0">
                <a:moveTo>
                  <a:pt x="0" y="15708"/>
                </a:moveTo>
                <a:cubicBezTo>
                  <a:pt x="1251" y="15084"/>
                  <a:pt x="2865" y="14440"/>
                  <a:pt x="4137" y="15019"/>
                </a:cubicBezTo>
                <a:cubicBezTo>
                  <a:pt x="8239" y="16886"/>
                  <a:pt x="13759" y="16878"/>
                  <a:pt x="17651" y="14605"/>
                </a:cubicBezTo>
                <a:cubicBezTo>
                  <a:pt x="20715" y="12815"/>
                  <a:pt x="21341" y="8412"/>
                  <a:pt x="23994" y="6056"/>
                </a:cubicBezTo>
                <a:cubicBezTo>
                  <a:pt x="25810" y="4443"/>
                  <a:pt x="28532" y="4095"/>
                  <a:pt x="30337" y="2470"/>
                </a:cubicBezTo>
                <a:cubicBezTo>
                  <a:pt x="31342" y="1566"/>
                  <a:pt x="32392" y="-376"/>
                  <a:pt x="33647" y="126"/>
                </a:cubicBezTo>
                <a:cubicBezTo>
                  <a:pt x="37093" y="1505"/>
                  <a:pt x="33737" y="7731"/>
                  <a:pt x="35164" y="11158"/>
                </a:cubicBezTo>
                <a:cubicBezTo>
                  <a:pt x="36628" y="14674"/>
                  <a:pt x="42162" y="14392"/>
                  <a:pt x="45919" y="1501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"/>
          <p:cNvSpPr/>
          <p:nvPr/>
        </p:nvSpPr>
        <p:spPr>
          <a:xfrm rot="5400000">
            <a:off x="5183680" y="2954845"/>
            <a:ext cx="937675" cy="312600"/>
          </a:xfrm>
          <a:custGeom>
            <a:avLst/>
            <a:gdLst/>
            <a:ahLst/>
            <a:cxnLst/>
            <a:rect l="l" t="t" r="r" b="b"/>
            <a:pathLst>
              <a:path w="37507" h="12504" extrusionOk="0">
                <a:moveTo>
                  <a:pt x="0" y="10856"/>
                </a:moveTo>
                <a:cubicBezTo>
                  <a:pt x="1985" y="12046"/>
                  <a:pt x="5257" y="13320"/>
                  <a:pt x="6894" y="11683"/>
                </a:cubicBezTo>
                <a:cubicBezTo>
                  <a:pt x="9200" y="9377"/>
                  <a:pt x="9977" y="4237"/>
                  <a:pt x="13238" y="4237"/>
                </a:cubicBezTo>
                <a:cubicBezTo>
                  <a:pt x="16164" y="4237"/>
                  <a:pt x="17236" y="12649"/>
                  <a:pt x="19305" y="10580"/>
                </a:cubicBezTo>
                <a:cubicBezTo>
                  <a:pt x="22038" y="7847"/>
                  <a:pt x="20553" y="1163"/>
                  <a:pt x="24269" y="100"/>
                </a:cubicBezTo>
                <a:cubicBezTo>
                  <a:pt x="27064" y="-699"/>
                  <a:pt x="24970" y="6319"/>
                  <a:pt x="27027" y="8374"/>
                </a:cubicBezTo>
                <a:cubicBezTo>
                  <a:pt x="29506" y="10851"/>
                  <a:pt x="34592" y="11146"/>
                  <a:pt x="37507" y="92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6"/>
          <p:cNvSpPr/>
          <p:nvPr/>
        </p:nvSpPr>
        <p:spPr>
          <a:xfrm rot="5400000">
            <a:off x="5905408" y="2831545"/>
            <a:ext cx="917000" cy="392475"/>
          </a:xfrm>
          <a:custGeom>
            <a:avLst/>
            <a:gdLst/>
            <a:ahLst/>
            <a:cxnLst/>
            <a:rect l="l" t="t" r="r" b="b"/>
            <a:pathLst>
              <a:path w="36680" h="15699" extrusionOk="0">
                <a:moveTo>
                  <a:pt x="0" y="13675"/>
                </a:moveTo>
                <a:cubicBezTo>
                  <a:pt x="8139" y="15712"/>
                  <a:pt x="19161" y="17675"/>
                  <a:pt x="25097" y="11745"/>
                </a:cubicBezTo>
                <a:cubicBezTo>
                  <a:pt x="27976" y="8868"/>
                  <a:pt x="25097" y="-1128"/>
                  <a:pt x="28958" y="161"/>
                </a:cubicBezTo>
                <a:cubicBezTo>
                  <a:pt x="32535" y="1355"/>
                  <a:pt x="28614" y="7750"/>
                  <a:pt x="29234" y="11469"/>
                </a:cubicBezTo>
                <a:cubicBezTo>
                  <a:pt x="29681" y="14148"/>
                  <a:pt x="33964" y="14778"/>
                  <a:pt x="36680" y="1477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9849" y="2349978"/>
            <a:ext cx="2395456" cy="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6F9C0461-192D-4D5E-AA1B-3C643B31A0B5}"/>
              </a:ext>
            </a:extLst>
          </p:cNvPr>
          <p:cNvSpPr/>
          <p:nvPr/>
        </p:nvSpPr>
        <p:spPr>
          <a:xfrm>
            <a:off x="5136763" y="3390446"/>
            <a:ext cx="103694" cy="103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4DB67EAD-2ADA-48D2-B02A-71E93C7EF154}"/>
              </a:ext>
            </a:extLst>
          </p:cNvPr>
          <p:cNvSpPr/>
          <p:nvPr/>
        </p:nvSpPr>
        <p:spPr>
          <a:xfrm>
            <a:off x="5783883" y="3184081"/>
            <a:ext cx="103694" cy="103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A0BC5838-2160-46FC-A71A-591A92C6FF1B}"/>
              </a:ext>
            </a:extLst>
          </p:cNvPr>
          <p:cNvSpPr/>
          <p:nvPr/>
        </p:nvSpPr>
        <p:spPr>
          <a:xfrm>
            <a:off x="6533137" y="3194379"/>
            <a:ext cx="103694" cy="103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81D84C75-1E20-4A87-9981-D8ED9B357CEE}"/>
              </a:ext>
            </a:extLst>
          </p:cNvPr>
          <p:cNvSpPr/>
          <p:nvPr/>
        </p:nvSpPr>
        <p:spPr>
          <a:xfrm>
            <a:off x="7210355" y="3019016"/>
            <a:ext cx="103694" cy="103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Google Shape;459;p36">
            <a:extLst>
              <a:ext uri="{FF2B5EF4-FFF2-40B4-BE49-F238E27FC236}">
                <a16:creationId xmlns:a16="http://schemas.microsoft.com/office/drawing/2014/main" id="{0D441F27-64D6-4038-812D-6F4DB4E089EC}"/>
              </a:ext>
            </a:extLst>
          </p:cNvPr>
          <p:cNvSpPr/>
          <p:nvPr/>
        </p:nvSpPr>
        <p:spPr>
          <a:xfrm rot="5400000">
            <a:off x="6439376" y="2958876"/>
            <a:ext cx="1147966" cy="393991"/>
          </a:xfrm>
          <a:custGeom>
            <a:avLst/>
            <a:gdLst>
              <a:gd name="connsiteX0" fmla="*/ 0 w 34750"/>
              <a:gd name="connsiteY0" fmla="*/ 9268 h 9771"/>
              <a:gd name="connsiteX1" fmla="*/ 11584 w 34750"/>
              <a:gd name="connsiteY1" fmla="*/ 8992 h 9771"/>
              <a:gd name="connsiteX2" fmla="*/ 15720 w 34750"/>
              <a:gd name="connsiteY2" fmla="*/ 167 h 9771"/>
              <a:gd name="connsiteX3" fmla="*/ 14893 w 34750"/>
              <a:gd name="connsiteY3" fmla="*/ 8441 h 9771"/>
              <a:gd name="connsiteX4" fmla="*/ 21788 w 34750"/>
              <a:gd name="connsiteY4" fmla="*/ 8717 h 9771"/>
              <a:gd name="connsiteX5" fmla="*/ 27807 w 34750"/>
              <a:gd name="connsiteY5" fmla="*/ 3748 h 9771"/>
              <a:gd name="connsiteX6" fmla="*/ 29510 w 34750"/>
              <a:gd name="connsiteY6" fmla="*/ 6786 h 9771"/>
              <a:gd name="connsiteX7" fmla="*/ 34750 w 34750"/>
              <a:gd name="connsiteY7" fmla="*/ 8992 h 9771"/>
              <a:gd name="connsiteX0" fmla="*/ 0 w 10000"/>
              <a:gd name="connsiteY0" fmla="*/ 9485 h 10000"/>
              <a:gd name="connsiteX1" fmla="*/ 3334 w 10000"/>
              <a:gd name="connsiteY1" fmla="*/ 9203 h 10000"/>
              <a:gd name="connsiteX2" fmla="*/ 4524 w 10000"/>
              <a:gd name="connsiteY2" fmla="*/ 171 h 10000"/>
              <a:gd name="connsiteX3" fmla="*/ 4286 w 10000"/>
              <a:gd name="connsiteY3" fmla="*/ 8639 h 10000"/>
              <a:gd name="connsiteX4" fmla="*/ 5900 w 10000"/>
              <a:gd name="connsiteY4" fmla="*/ 5811 h 10000"/>
              <a:gd name="connsiteX5" fmla="*/ 8002 w 10000"/>
              <a:gd name="connsiteY5" fmla="*/ 3836 h 10000"/>
              <a:gd name="connsiteX6" fmla="*/ 8492 w 10000"/>
              <a:gd name="connsiteY6" fmla="*/ 6945 h 10000"/>
              <a:gd name="connsiteX7" fmla="*/ 10000 w 10000"/>
              <a:gd name="connsiteY7" fmla="*/ 92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 extrusionOk="0">
                <a:moveTo>
                  <a:pt x="0" y="9485"/>
                </a:moveTo>
                <a:cubicBezTo>
                  <a:pt x="1054" y="8236"/>
                  <a:pt x="2409" y="11395"/>
                  <a:pt x="3334" y="9203"/>
                </a:cubicBezTo>
                <a:cubicBezTo>
                  <a:pt x="4111" y="7359"/>
                  <a:pt x="3687" y="-1315"/>
                  <a:pt x="4524" y="171"/>
                </a:cubicBezTo>
                <a:cubicBezTo>
                  <a:pt x="5237" y="1439"/>
                  <a:pt x="4057" y="7699"/>
                  <a:pt x="4286" y="8639"/>
                </a:cubicBezTo>
                <a:cubicBezTo>
                  <a:pt x="4515" y="9579"/>
                  <a:pt x="5281" y="6612"/>
                  <a:pt x="5900" y="5811"/>
                </a:cubicBezTo>
                <a:cubicBezTo>
                  <a:pt x="6519" y="5011"/>
                  <a:pt x="7570" y="3647"/>
                  <a:pt x="8002" y="3836"/>
                </a:cubicBezTo>
                <a:cubicBezTo>
                  <a:pt x="8434" y="4025"/>
                  <a:pt x="8283" y="4712"/>
                  <a:pt x="8492" y="6945"/>
                </a:cubicBezTo>
                <a:cubicBezTo>
                  <a:pt x="8665" y="8785"/>
                  <a:pt x="9455" y="9203"/>
                  <a:pt x="10000" y="920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16B7C727-6FBE-4764-BC44-620F669BAF34}"/>
              </a:ext>
            </a:extLst>
          </p:cNvPr>
          <p:cNvSpPr/>
          <p:nvPr/>
        </p:nvSpPr>
        <p:spPr>
          <a:xfrm>
            <a:off x="4775925" y="4332686"/>
            <a:ext cx="103694" cy="103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05F8A-CFA5-41DE-8FE1-BB7A231BA0E0}"/>
              </a:ext>
            </a:extLst>
          </p:cNvPr>
          <p:cNvSpPr txBox="1"/>
          <p:nvPr/>
        </p:nvSpPr>
        <p:spPr>
          <a:xfrm>
            <a:off x="4879619" y="423064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matching point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75476" y="2544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Dynamic Programing</a:t>
            </a:r>
            <a:endParaRPr b="1" dirty="0"/>
          </a:p>
        </p:txBody>
      </p:sp>
      <p:pic>
        <p:nvPicPr>
          <p:cNvPr id="470" name="Google Shape;470;p37"/>
          <p:cNvPicPr preferRelativeResize="0"/>
          <p:nvPr/>
        </p:nvPicPr>
        <p:blipFill rotWithShape="1">
          <a:blip r:embed="rId3">
            <a:alphaModFix/>
          </a:blip>
          <a:srcRect l="8281" t="3824" r="69321" b="1261"/>
          <a:stretch/>
        </p:blipFill>
        <p:spPr>
          <a:xfrm>
            <a:off x="769925" y="1017725"/>
            <a:ext cx="401525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 rotWithShape="1">
          <a:blip r:embed="rId3">
            <a:alphaModFix/>
          </a:blip>
          <a:srcRect l="31340" t="3824" r="47888" b="1261"/>
          <a:stretch/>
        </p:blipFill>
        <p:spPr>
          <a:xfrm rot="10800000">
            <a:off x="5344509" y="989287"/>
            <a:ext cx="3724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 l="52617" t="3824" r="25746" b="1261"/>
          <a:stretch/>
        </p:blipFill>
        <p:spPr>
          <a:xfrm>
            <a:off x="3739300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 rotWithShape="1">
          <a:blip r:embed="rId3">
            <a:alphaModFix/>
          </a:blip>
          <a:srcRect l="74751" t="3824" r="3612" b="1261"/>
          <a:stretch/>
        </p:blipFill>
        <p:spPr>
          <a:xfrm rot="10800000">
            <a:off x="2143038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7"/>
          <p:cNvCxnSpPr>
            <a:cxnSpLocks/>
          </p:cNvCxnSpPr>
          <p:nvPr/>
        </p:nvCxnSpPr>
        <p:spPr>
          <a:xfrm flipV="1">
            <a:off x="1163700" y="2483963"/>
            <a:ext cx="948212" cy="1084687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37"/>
          <p:cNvCxnSpPr>
            <a:cxnSpLocks/>
          </p:cNvCxnSpPr>
          <p:nvPr/>
        </p:nvCxnSpPr>
        <p:spPr>
          <a:xfrm>
            <a:off x="2561747" y="2483963"/>
            <a:ext cx="1146428" cy="1084612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37"/>
          <p:cNvCxnSpPr>
            <a:cxnSpLocks/>
          </p:cNvCxnSpPr>
          <p:nvPr/>
        </p:nvCxnSpPr>
        <p:spPr>
          <a:xfrm flipV="1">
            <a:off x="4127200" y="2743200"/>
            <a:ext cx="1208362" cy="82545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859" y="1019880"/>
            <a:ext cx="443591" cy="36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587" y="1046491"/>
            <a:ext cx="846325" cy="38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2770" y="1033503"/>
            <a:ext cx="978717" cy="39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7563" y="1035381"/>
            <a:ext cx="944739" cy="31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7378" y="2608844"/>
            <a:ext cx="562725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42286" y="2509863"/>
            <a:ext cx="846308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04875" y="2445875"/>
            <a:ext cx="851665" cy="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7"/>
          <p:cNvSpPr txBox="1"/>
          <p:nvPr/>
        </p:nvSpPr>
        <p:spPr>
          <a:xfrm>
            <a:off x="5931970" y="4633024"/>
            <a:ext cx="3013363" cy="32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sz="1200" dirty="0">
                <a:solidFill>
                  <a:srgbClr val="FF0000"/>
                </a:solidFill>
              </a:rPr>
              <a:t>Brighter colors means better match</a:t>
            </a:r>
            <a:endParaRPr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/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blipFill>
                <a:blip r:embed="rId11"/>
                <a:stretch>
                  <a:fillRect l="-498" r="-498" b="-153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/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blipFill>
                <a:blip r:embed="rId12"/>
                <a:stretch>
                  <a:fillRect l="-5172"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469;p37">
            <a:extLst>
              <a:ext uri="{FF2B5EF4-FFF2-40B4-BE49-F238E27FC236}">
                <a16:creationId xmlns:a16="http://schemas.microsoft.com/office/drawing/2014/main" id="{86A612A3-DCF1-4A04-A978-535C86F46667}"/>
              </a:ext>
            </a:extLst>
          </p:cNvPr>
          <p:cNvSpPr txBox="1">
            <a:spLocks/>
          </p:cNvSpPr>
          <p:nvPr/>
        </p:nvSpPr>
        <p:spPr>
          <a:xfrm>
            <a:off x="5932624" y="1523563"/>
            <a:ext cx="3231109" cy="100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dirty="0"/>
              <a:t>Best match, </a:t>
            </a:r>
            <a:br>
              <a:rPr lang="en-US" sz="2400" dirty="0"/>
            </a:br>
            <a:r>
              <a:rPr lang="en-US" sz="2400" b="1" dirty="0"/>
              <a:t>No smoothness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75476" y="2544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Dynamic Programing</a:t>
            </a:r>
            <a:endParaRPr b="1" dirty="0"/>
          </a:p>
        </p:txBody>
      </p:sp>
      <p:pic>
        <p:nvPicPr>
          <p:cNvPr id="470" name="Google Shape;470;p37"/>
          <p:cNvPicPr preferRelativeResize="0"/>
          <p:nvPr/>
        </p:nvPicPr>
        <p:blipFill rotWithShape="1">
          <a:blip r:embed="rId3">
            <a:alphaModFix/>
          </a:blip>
          <a:srcRect l="8281" t="3824" r="69321" b="1261"/>
          <a:stretch/>
        </p:blipFill>
        <p:spPr>
          <a:xfrm>
            <a:off x="769925" y="1017725"/>
            <a:ext cx="401525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 rotWithShape="1">
          <a:blip r:embed="rId3">
            <a:alphaModFix/>
          </a:blip>
          <a:srcRect l="31340" t="3824" r="47888" b="1261"/>
          <a:stretch/>
        </p:blipFill>
        <p:spPr>
          <a:xfrm rot="10800000">
            <a:off x="5344509" y="989287"/>
            <a:ext cx="3724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 l="52617" t="3824" r="25746" b="1261"/>
          <a:stretch/>
        </p:blipFill>
        <p:spPr>
          <a:xfrm>
            <a:off x="3739300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 rotWithShape="1">
          <a:blip r:embed="rId3">
            <a:alphaModFix/>
          </a:blip>
          <a:srcRect l="74751" t="3824" r="3612" b="1261"/>
          <a:stretch/>
        </p:blipFill>
        <p:spPr>
          <a:xfrm rot="10800000">
            <a:off x="2143038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859" y="1019880"/>
            <a:ext cx="443591" cy="36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587" y="1046491"/>
            <a:ext cx="846325" cy="38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2770" y="1033503"/>
            <a:ext cx="978717" cy="39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7563" y="1035381"/>
            <a:ext cx="944739" cy="31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7378" y="2608844"/>
            <a:ext cx="562725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42286" y="2509863"/>
            <a:ext cx="846308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04875" y="2445875"/>
            <a:ext cx="851665" cy="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7"/>
          <p:cNvSpPr txBox="1"/>
          <p:nvPr/>
        </p:nvSpPr>
        <p:spPr>
          <a:xfrm>
            <a:off x="5931970" y="4633024"/>
            <a:ext cx="3013363" cy="32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sz="1200" dirty="0">
                <a:solidFill>
                  <a:srgbClr val="FF0000"/>
                </a:solidFill>
              </a:rPr>
              <a:t>Brighter colors means better match</a:t>
            </a:r>
            <a:endParaRPr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/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blipFill>
                <a:blip r:embed="rId11"/>
                <a:stretch>
                  <a:fillRect l="-498" r="-498" b="-153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/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blipFill>
                <a:blip r:embed="rId12"/>
                <a:stretch>
                  <a:fillRect l="-5172"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469;p37">
            <a:extLst>
              <a:ext uri="{FF2B5EF4-FFF2-40B4-BE49-F238E27FC236}">
                <a16:creationId xmlns:a16="http://schemas.microsoft.com/office/drawing/2014/main" id="{86A612A3-DCF1-4A04-A978-535C86F46667}"/>
              </a:ext>
            </a:extLst>
          </p:cNvPr>
          <p:cNvSpPr txBox="1">
            <a:spLocks/>
          </p:cNvSpPr>
          <p:nvPr/>
        </p:nvSpPr>
        <p:spPr>
          <a:xfrm>
            <a:off x="5932624" y="1523563"/>
            <a:ext cx="3231109" cy="100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dirty="0"/>
              <a:t>Bad match, </a:t>
            </a:r>
            <a:br>
              <a:rPr lang="en-US" sz="2400" dirty="0"/>
            </a:br>
            <a:r>
              <a:rPr lang="en-US" sz="2400" b="1" dirty="0"/>
              <a:t>Best</a:t>
            </a:r>
            <a:r>
              <a:rPr lang="en-US" sz="2400" dirty="0"/>
              <a:t> </a:t>
            </a:r>
            <a:r>
              <a:rPr lang="en-US" sz="2400" b="1" dirty="0"/>
              <a:t>smoothness</a:t>
            </a:r>
          </a:p>
        </p:txBody>
      </p:sp>
      <p:cxnSp>
        <p:nvCxnSpPr>
          <p:cNvPr id="21" name="Google Shape;474;p37"/>
          <p:cNvCxnSpPr>
            <a:cxnSpLocks/>
          </p:cNvCxnSpPr>
          <p:nvPr/>
        </p:nvCxnSpPr>
        <p:spPr>
          <a:xfrm flipV="1">
            <a:off x="1171450" y="3594475"/>
            <a:ext cx="990028" cy="1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75;p37"/>
          <p:cNvCxnSpPr>
            <a:cxnSpLocks/>
          </p:cNvCxnSpPr>
          <p:nvPr/>
        </p:nvCxnSpPr>
        <p:spPr>
          <a:xfrm>
            <a:off x="2538688" y="3594400"/>
            <a:ext cx="1177237" cy="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476;p37"/>
          <p:cNvCxnSpPr>
            <a:cxnSpLocks/>
          </p:cNvCxnSpPr>
          <p:nvPr/>
        </p:nvCxnSpPr>
        <p:spPr>
          <a:xfrm flipV="1">
            <a:off x="4134950" y="3594400"/>
            <a:ext cx="1217308" cy="75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8473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75476" y="2544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Dynamic Programing</a:t>
            </a:r>
            <a:endParaRPr b="1" dirty="0"/>
          </a:p>
        </p:txBody>
      </p:sp>
      <p:pic>
        <p:nvPicPr>
          <p:cNvPr id="470" name="Google Shape;470;p37"/>
          <p:cNvPicPr preferRelativeResize="0"/>
          <p:nvPr/>
        </p:nvPicPr>
        <p:blipFill rotWithShape="1">
          <a:blip r:embed="rId3">
            <a:alphaModFix/>
          </a:blip>
          <a:srcRect l="8281" t="3824" r="69321" b="1261"/>
          <a:stretch/>
        </p:blipFill>
        <p:spPr>
          <a:xfrm>
            <a:off x="769925" y="1017725"/>
            <a:ext cx="401525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 rotWithShape="1">
          <a:blip r:embed="rId3">
            <a:alphaModFix/>
          </a:blip>
          <a:srcRect l="31340" t="3824" r="47888" b="1261"/>
          <a:stretch/>
        </p:blipFill>
        <p:spPr>
          <a:xfrm rot="10800000">
            <a:off x="5344509" y="989287"/>
            <a:ext cx="3724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 l="52617" t="3824" r="25746" b="1261"/>
          <a:stretch/>
        </p:blipFill>
        <p:spPr>
          <a:xfrm>
            <a:off x="3739300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 rotWithShape="1">
          <a:blip r:embed="rId3">
            <a:alphaModFix/>
          </a:blip>
          <a:srcRect l="74751" t="3824" r="3612" b="1261"/>
          <a:stretch/>
        </p:blipFill>
        <p:spPr>
          <a:xfrm rot="10800000">
            <a:off x="2143038" y="1017725"/>
            <a:ext cx="387900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859" y="1019880"/>
            <a:ext cx="443591" cy="36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587" y="1046491"/>
            <a:ext cx="846325" cy="38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2770" y="1033503"/>
            <a:ext cx="978717" cy="39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7563" y="1035381"/>
            <a:ext cx="944739" cy="31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7378" y="2608844"/>
            <a:ext cx="562725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42286" y="2509863"/>
            <a:ext cx="846308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04875" y="2445875"/>
            <a:ext cx="851665" cy="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7"/>
          <p:cNvSpPr txBox="1"/>
          <p:nvPr/>
        </p:nvSpPr>
        <p:spPr>
          <a:xfrm>
            <a:off x="5931970" y="4633024"/>
            <a:ext cx="3013363" cy="32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sz="1200" dirty="0">
                <a:solidFill>
                  <a:srgbClr val="FF0000"/>
                </a:solidFill>
              </a:rPr>
              <a:t>Brighter colors means better match</a:t>
            </a:r>
            <a:endParaRPr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/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8DD6C-ABFC-43EE-8F6F-C81D7108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509863"/>
                <a:ext cx="2451697" cy="321178"/>
              </a:xfrm>
              <a:prstGeom prst="rect">
                <a:avLst/>
              </a:prstGeom>
              <a:blipFill>
                <a:blip r:embed="rId11"/>
                <a:stretch>
                  <a:fillRect l="-498" r="-498" b="-153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/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0F9544-BF6C-4DCD-8A37-FF8C4EF8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0" y="2858517"/>
                <a:ext cx="1058302" cy="369332"/>
              </a:xfrm>
              <a:prstGeom prst="rect">
                <a:avLst/>
              </a:prstGeom>
              <a:blipFill>
                <a:blip r:embed="rId12"/>
                <a:stretch>
                  <a:fillRect l="-5172"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469;p37">
            <a:extLst>
              <a:ext uri="{FF2B5EF4-FFF2-40B4-BE49-F238E27FC236}">
                <a16:creationId xmlns:a16="http://schemas.microsoft.com/office/drawing/2014/main" id="{86A612A3-DCF1-4A04-A978-535C86F46667}"/>
              </a:ext>
            </a:extLst>
          </p:cNvPr>
          <p:cNvSpPr txBox="1">
            <a:spLocks/>
          </p:cNvSpPr>
          <p:nvPr/>
        </p:nvSpPr>
        <p:spPr>
          <a:xfrm>
            <a:off x="5932625" y="1246909"/>
            <a:ext cx="2833634" cy="12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b="1" dirty="0"/>
              <a:t>Good match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and </a:t>
            </a:r>
            <a:br>
              <a:rPr lang="en-US" sz="2400" b="1" dirty="0" smtClean="0"/>
            </a:br>
            <a:r>
              <a:rPr lang="en-US" sz="2400" b="1" dirty="0" smtClean="0"/>
              <a:t>good </a:t>
            </a:r>
            <a:r>
              <a:rPr lang="en-US" sz="2400" b="1" dirty="0"/>
              <a:t>smoothing</a:t>
            </a:r>
          </a:p>
        </p:txBody>
      </p:sp>
      <p:cxnSp>
        <p:nvCxnSpPr>
          <p:cNvPr id="24" name="Google Shape;474;p37"/>
          <p:cNvCxnSpPr>
            <a:cxnSpLocks/>
          </p:cNvCxnSpPr>
          <p:nvPr/>
        </p:nvCxnSpPr>
        <p:spPr>
          <a:xfrm>
            <a:off x="1163700" y="3660221"/>
            <a:ext cx="979337" cy="43774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475;p37"/>
          <p:cNvCxnSpPr>
            <a:cxnSpLocks/>
          </p:cNvCxnSpPr>
          <p:nvPr/>
        </p:nvCxnSpPr>
        <p:spPr>
          <a:xfrm flipV="1">
            <a:off x="2530938" y="3301396"/>
            <a:ext cx="1208362" cy="796566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476;p37"/>
          <p:cNvCxnSpPr>
            <a:cxnSpLocks/>
          </p:cNvCxnSpPr>
          <p:nvPr/>
        </p:nvCxnSpPr>
        <p:spPr>
          <a:xfrm flipV="1">
            <a:off x="4127200" y="2952164"/>
            <a:ext cx="1217308" cy="349232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4771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Dynamic Programing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Google Shape;492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20074"/>
                <a:ext cx="8520600" cy="1112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600"/>
                  </a:spcAft>
                  <a:buSzPts val="1800"/>
                  <a:buNone/>
                </a:pPr>
                <a:r>
                  <a:rPr lang="en" dirty="0"/>
                  <a:t>Works good, but only helps smooth along the epipolar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" dirty="0"/>
                  <a:t>, </a:t>
                </a:r>
                <a:r>
                  <a:rPr lang="en" dirty="0" smtClean="0"/>
                  <a:t/>
                </a:r>
                <a:br>
                  <a:rPr lang="en" dirty="0" smtClean="0"/>
                </a:br>
                <a:r>
                  <a:rPr lang="en" dirty="0" smtClean="0"/>
                  <a:t>and </a:t>
                </a:r>
                <a:r>
                  <a:rPr lang="en" dirty="0"/>
                  <a:t>does not smooth the pixels in the second </a:t>
                </a:r>
                <a:r>
                  <a:rPr lang="en" dirty="0" smtClean="0"/>
                  <a:t>dimention.</a:t>
                </a:r>
                <a:endParaRPr dirty="0"/>
              </a:p>
            </p:txBody>
          </p:sp>
        </mc:Choice>
        <mc:Fallback xmlns="">
          <p:sp>
            <p:nvSpPr>
              <p:cNvPr id="492" name="Google Shape;492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20074"/>
                <a:ext cx="8520600" cy="1112743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3" name="Google Shape;49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255" y="2232817"/>
            <a:ext cx="7865489" cy="225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747A-FAED-44F6-9E3E-EBC73CFF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CCB64-AB35-4977-A75A-68BCD6CC2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4E1-07EF-4D27-B93E-F2FE58DA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" y="0"/>
            <a:ext cx="91382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225" y="1606150"/>
            <a:ext cx="5546367" cy="35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Use two cameras (stereo) for triangularization</a:t>
            </a:r>
            <a:endParaRPr b="1"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2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The main idea  is just like in navigation: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225" y="1606150"/>
            <a:ext cx="5546367" cy="35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Use two cameras (stereo) for triangularization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17"/>
              <p:cNvSpPr/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b="0" i="1" u="none" strike="noStrike" cap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315</m:t>
                      </m:r>
                      <m:r>
                        <a:rPr lang="en-US" sz="12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∠</m:t>
                      </m:r>
                    </m:oMath>
                  </m:oMathPara>
                </a14:m>
                <a:endParaRPr sz="12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06" name="Google Shape;106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Google Shape;107;p17"/>
          <p:cNvCxnSpPr/>
          <p:nvPr/>
        </p:nvCxnSpPr>
        <p:spPr>
          <a:xfrm>
            <a:off x="1965775" y="1684950"/>
            <a:ext cx="4330500" cy="3480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7"/>
          <p:cNvCxnSpPr>
            <a:stCxn id="106" idx="3"/>
          </p:cNvCxnSpPr>
          <p:nvPr/>
        </p:nvCxnSpPr>
        <p:spPr>
          <a:xfrm rot="10800000" flipH="1">
            <a:off x="1330325" y="1692375"/>
            <a:ext cx="628200" cy="700200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2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The main idea  is just like in navigation: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225" y="1606150"/>
            <a:ext cx="5546367" cy="35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Use two cameras (stereo) for triangularization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16;p18"/>
              <p:cNvSpPr/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400" b="0" i="1" u="none" strike="noStrike" cap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315</m:t>
                      </m:r>
                      <m:r>
                        <a:rPr lang="en" sz="14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∠</m:t>
                      </m:r>
                    </m:oMath>
                  </m:oMathPara>
                </a14:m>
                <a:endParaRPr lang="en" sz="14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6" name="Google Shape;116;p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Google Shape;117;p18"/>
          <p:cNvCxnSpPr/>
          <p:nvPr/>
        </p:nvCxnSpPr>
        <p:spPr>
          <a:xfrm flipH="1">
            <a:off x="1965775" y="2483075"/>
            <a:ext cx="2741700" cy="1116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1965775" y="1684950"/>
            <a:ext cx="4330500" cy="3480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>
            <a:stCxn id="116" idx="3"/>
          </p:cNvCxnSpPr>
          <p:nvPr/>
        </p:nvCxnSpPr>
        <p:spPr>
          <a:xfrm rot="10800000" flipH="1">
            <a:off x="1330325" y="1692375"/>
            <a:ext cx="628200" cy="700200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8"/>
              <p:cNvSpPr/>
              <p:nvPr/>
            </p:nvSpPr>
            <p:spPr>
              <a:xfrm>
                <a:off x="7475975" y="2251175"/>
                <a:ext cx="591300" cy="439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cap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70</m:t>
                      </m:r>
                      <m:r>
                        <a:rPr lang="en" sz="14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∠</m:t>
                      </m:r>
                    </m:oMath>
                  </m:oMathPara>
                </a14:m>
                <a:endParaRPr lang="en" sz="14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0" name="Google Shape;120;p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75" y="2251175"/>
                <a:ext cx="591300" cy="439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Google Shape;121;p18"/>
          <p:cNvCxnSpPr>
            <a:stCxn id="120" idx="2"/>
          </p:cNvCxnSpPr>
          <p:nvPr/>
        </p:nvCxnSpPr>
        <p:spPr>
          <a:xfrm rot="5400000" flipH="1">
            <a:off x="6131825" y="1051175"/>
            <a:ext cx="252300" cy="3027300"/>
          </a:xfrm>
          <a:prstGeom prst="bentConnector4">
            <a:avLst>
              <a:gd name="adj1" fmla="val -94382"/>
              <a:gd name="adj2" fmla="val 54883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2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The main idea  is just like in navigation: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Use two cameras (stereo) for triangularization</a:t>
            </a:r>
            <a:endParaRPr b="1" dirty="0"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225" y="1606150"/>
            <a:ext cx="5546367" cy="353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9"/>
          <p:cNvCxnSpPr/>
          <p:nvPr/>
        </p:nvCxnSpPr>
        <p:spPr>
          <a:xfrm flipH="1">
            <a:off x="1965775" y="2483075"/>
            <a:ext cx="2741700" cy="1116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1965775" y="1684950"/>
            <a:ext cx="4330500" cy="3480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9"/>
          <p:cNvCxnSpPr>
            <a:cxnSpLocks/>
          </p:cNvCxnSpPr>
          <p:nvPr/>
        </p:nvCxnSpPr>
        <p:spPr>
          <a:xfrm rot="10800000" flipH="1">
            <a:off x="1330325" y="1692375"/>
            <a:ext cx="628200" cy="700200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9"/>
          <p:cNvCxnSpPr>
            <a:cxnSpLocks/>
          </p:cNvCxnSpPr>
          <p:nvPr/>
        </p:nvCxnSpPr>
        <p:spPr>
          <a:xfrm rot="5400000" flipH="1">
            <a:off x="6131825" y="1051175"/>
            <a:ext cx="252300" cy="3027300"/>
          </a:xfrm>
          <a:prstGeom prst="bentConnector4">
            <a:avLst>
              <a:gd name="adj1" fmla="val -94382"/>
              <a:gd name="adj2" fmla="val 54883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9"/>
          <p:cNvSpPr/>
          <p:nvPr/>
        </p:nvSpPr>
        <p:spPr>
          <a:xfrm>
            <a:off x="3411575" y="2815650"/>
            <a:ext cx="285600" cy="285600"/>
          </a:xfrm>
          <a:prstGeom prst="flowChartSummingJunction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2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The main idea  is just like in navigation: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16;p18">
                <a:extLst>
                  <a:ext uri="{FF2B5EF4-FFF2-40B4-BE49-F238E27FC236}">
                    <a16:creationId xmlns:a16="http://schemas.microsoft.com/office/drawing/2014/main" id="{193A9252-9843-4878-BB99-93AC7AD790B1}"/>
                  </a:ext>
                </a:extLst>
              </p:cNvPr>
              <p:cNvSpPr/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400" b="0" i="1" u="none" strike="noStrike" cap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315</m:t>
                      </m:r>
                      <m:r>
                        <a:rPr lang="en" sz="14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∠</m:t>
                      </m:r>
                    </m:oMath>
                  </m:oMathPara>
                </a14:m>
                <a:endParaRPr lang="en" sz="14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" name="Google Shape;116;p18">
                <a:extLst>
                  <a:ext uri="{FF2B5EF4-FFF2-40B4-BE49-F238E27FC236}">
                    <a16:creationId xmlns:a16="http://schemas.microsoft.com/office/drawing/2014/main" id="{193A9252-9843-4878-BB99-93AC7AD79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25" y="2172675"/>
                <a:ext cx="591300" cy="43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20;p18">
                <a:extLst>
                  <a:ext uri="{FF2B5EF4-FFF2-40B4-BE49-F238E27FC236}">
                    <a16:creationId xmlns:a16="http://schemas.microsoft.com/office/drawing/2014/main" id="{932FECBA-2093-4525-A6A1-2F0E901818C8}"/>
                  </a:ext>
                </a:extLst>
              </p:cNvPr>
              <p:cNvSpPr/>
              <p:nvPr/>
            </p:nvSpPr>
            <p:spPr>
              <a:xfrm>
                <a:off x="7475975" y="2251175"/>
                <a:ext cx="591300" cy="439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cap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70</m:t>
                      </m:r>
                      <m:r>
                        <a:rPr lang="en" sz="14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∠</m:t>
                      </m:r>
                    </m:oMath>
                  </m:oMathPara>
                </a14:m>
                <a:endParaRPr lang="en" sz="1400" b="0" i="0" u="none" strike="noStrike" cap="none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" name="Google Shape;120;p18">
                <a:extLst>
                  <a:ext uri="{FF2B5EF4-FFF2-40B4-BE49-F238E27FC236}">
                    <a16:creationId xmlns:a16="http://schemas.microsoft.com/office/drawing/2014/main" id="{932FECBA-2093-4525-A6A1-2F0E90181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75" y="2251175"/>
                <a:ext cx="591300" cy="439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Now with cameras</a:t>
            </a:r>
            <a:endParaRPr b="1" dirty="0"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5900" y="1074075"/>
            <a:ext cx="4286250" cy="3714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Google Shape;143;p20"/>
              <p:cNvSpPr txBox="1"/>
              <p:nvPr/>
            </p:nvSpPr>
            <p:spPr>
              <a:xfrm>
                <a:off x="311700" y="1074075"/>
                <a:ext cx="4334200" cy="347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 order to get the depth of an object, we need:</a:t>
                </a:r>
                <a:b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AutoNum type="arabicParenR"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Two cameras (</a:t>
                </a: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eft, </a:t>
                </a: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ight)</a:t>
                </a:r>
              </a:p>
              <a:p>
                <a:pPr marL="457200" marR="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AutoNum type="arabicParenR"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Their focal length (</a:t>
                </a: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  <a:p>
                <a:pPr marL="457200" marR="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AutoNum type="arabicParenR"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Know their positions from each other, assuming parallel cameras (</a:t>
                </a:r>
                <a:r>
                  <a:rPr lang="en-US" sz="14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ase line)</a:t>
                </a:r>
              </a:p>
              <a:p>
                <a:pPr marL="457200" marR="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AutoNum type="arabicParenR"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The location (pixel) that the object is projected on each frame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Now we need to find the depth (</a:t>
                </a:r>
                <a14:m>
                  <m:oMath xmlns:m="http://schemas.openxmlformats.org/officeDocument/2006/math">
                    <m:r>
                      <a:rPr lang="en-US" sz="1400" b="0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𝑧</m:t>
                    </m:r>
                  </m:oMath>
                </a14:m>
                <a:r>
                  <a:rPr lang="en-US" sz="1400" b="0" i="0" u="none" strike="noStrike" cap="none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3" name="Google Shape;143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074075"/>
                <a:ext cx="4334200" cy="3475800"/>
              </a:xfrm>
              <a:prstGeom prst="rect">
                <a:avLst/>
              </a:prstGeom>
              <a:blipFill>
                <a:blip r:embed="rId4"/>
                <a:stretch>
                  <a:fillRect l="-4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Now with cameras</a:t>
            </a:r>
            <a:endParaRPr b="1" dirty="0"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5900" y="1074075"/>
            <a:ext cx="42862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5416925" y="1608740"/>
            <a:ext cx="2305796" cy="2483010"/>
          </a:xfrm>
          <a:custGeom>
            <a:avLst/>
            <a:gdLst/>
            <a:ahLst/>
            <a:cxnLst/>
            <a:rect l="l" t="t" r="r" b="b"/>
            <a:pathLst>
              <a:path w="68876" h="73310" extrusionOk="0">
                <a:moveTo>
                  <a:pt x="31039" y="0"/>
                </a:moveTo>
                <a:lnTo>
                  <a:pt x="0" y="73014"/>
                </a:lnTo>
                <a:lnTo>
                  <a:pt x="68876" y="73310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/>
          <p:nvPr/>
        </p:nvSpPr>
        <p:spPr>
          <a:xfrm>
            <a:off x="311700" y="1074075"/>
            <a:ext cx="40163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green and the red triangle are similar.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5682970" y="1603650"/>
            <a:ext cx="1721900" cy="1832750"/>
          </a:xfrm>
          <a:custGeom>
            <a:avLst/>
            <a:gdLst/>
            <a:ahLst/>
            <a:cxnLst/>
            <a:rect l="l" t="t" r="r" b="b"/>
            <a:pathLst>
              <a:path w="68876" h="73310" extrusionOk="0">
                <a:moveTo>
                  <a:pt x="31039" y="0"/>
                </a:moveTo>
                <a:lnTo>
                  <a:pt x="0" y="73014"/>
                </a:lnTo>
                <a:lnTo>
                  <a:pt x="68876" y="73310"/>
                </a:lnTo>
                <a:close/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4AA37-2FBB-4E1E-8549-623E6C5A53B7}"/>
                  </a:ext>
                </a:extLst>
              </p:cNvPr>
              <p:cNvSpPr txBox="1"/>
              <p:nvPr/>
            </p:nvSpPr>
            <p:spPr>
              <a:xfrm>
                <a:off x="1355610" y="1603650"/>
                <a:ext cx="2922916" cy="2996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𝑧𝐵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𝑓𝐵</m:t>
                      </m:r>
                    </m:oMath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𝑓𝐵</m:t>
                      </m:r>
                    </m:oMath>
                    <m:oMath xmlns:m="http://schemas.openxmlformats.org/officeDocument/2006/math"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𝒇𝑩</m:t>
                          </m:r>
                        </m:num>
                        <m:den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sz="19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4AA37-2FBB-4E1E-8549-623E6C5A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10" y="1603650"/>
                <a:ext cx="2922916" cy="2996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339D2F13-2693-4A73-A46B-59C4023A7491}"/>
              </a:ext>
            </a:extLst>
          </p:cNvPr>
          <p:cNvSpPr/>
          <p:nvPr/>
        </p:nvSpPr>
        <p:spPr>
          <a:xfrm rot="16200000" flipH="1">
            <a:off x="6268216" y="2582356"/>
            <a:ext cx="259305" cy="201400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AF112-33DC-47B8-BD4D-2698EFBC9DEE}"/>
                  </a:ext>
                </a:extLst>
              </p:cNvPr>
              <p:cNvSpPr txBox="1"/>
              <p:nvPr/>
            </p:nvSpPr>
            <p:spPr>
              <a:xfrm>
                <a:off x="6174876" y="3426623"/>
                <a:ext cx="6141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AF112-33DC-47B8-BD4D-2698EFBC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76" y="3426623"/>
                <a:ext cx="61414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1071</Words>
  <Application>Microsoft Office PowerPoint</Application>
  <PresentationFormat>‫הצגה על המסך (16:9)</PresentationFormat>
  <Paragraphs>103</Paragraphs>
  <Slides>27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Calibri</vt:lpstr>
      <vt:lpstr>Lato</vt:lpstr>
      <vt:lpstr>Arial</vt:lpstr>
      <vt:lpstr>Cambria Math</vt:lpstr>
      <vt:lpstr>Simple Light</vt:lpstr>
      <vt:lpstr>Computer Vision and Image Processing Tirgul 13</vt:lpstr>
      <vt:lpstr>How to obtain depth from a camera?</vt:lpstr>
      <vt:lpstr>מצגת של PowerPoint‏</vt:lpstr>
      <vt:lpstr>Use two cameras (stereo) for triangularization</vt:lpstr>
      <vt:lpstr>Use two cameras (stereo) for triangularization</vt:lpstr>
      <vt:lpstr>Use two cameras (stereo) for triangularization</vt:lpstr>
      <vt:lpstr>Use two cameras (stereo) for triangularization</vt:lpstr>
      <vt:lpstr>Now with cameras</vt:lpstr>
      <vt:lpstr>Now with cameras</vt:lpstr>
      <vt:lpstr>Now with cameras</vt:lpstr>
      <vt:lpstr>Disparity</vt:lpstr>
      <vt:lpstr>Corresponding points</vt:lpstr>
      <vt:lpstr>Corresponding points</vt:lpstr>
      <vt:lpstr>Corresponding points</vt:lpstr>
      <vt:lpstr>Corresponding points</vt:lpstr>
      <vt:lpstr>Corresponding points</vt:lpstr>
      <vt:lpstr>Corresponding points</vt:lpstr>
      <vt:lpstr>What if the cameras are not parallel?</vt:lpstr>
      <vt:lpstr>What if the cameras are not parallel?</vt:lpstr>
      <vt:lpstr>Scanning with SSD</vt:lpstr>
      <vt:lpstr>Scan window size</vt:lpstr>
      <vt:lpstr>How to solve the noise without losing detail?</vt:lpstr>
      <vt:lpstr>Dynamic Programing</vt:lpstr>
      <vt:lpstr>Dynamic Programing</vt:lpstr>
      <vt:lpstr>Dynamic Programing</vt:lpstr>
      <vt:lpstr>Dynamic Programing</vt:lpstr>
      <vt:lpstr>Dynamic Programing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13</dc:title>
  <cp:lastModifiedBy>moriya bitton</cp:lastModifiedBy>
  <cp:revision>17</cp:revision>
  <dcterms:modified xsi:type="dcterms:W3CDTF">2022-06-01T10:15:42Z</dcterms:modified>
</cp:coreProperties>
</file>